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2"/>
  </p:notesMasterIdLst>
  <p:sldIdLst>
    <p:sldId id="257" r:id="rId2"/>
    <p:sldId id="368" r:id="rId3"/>
    <p:sldId id="340" r:id="rId4"/>
    <p:sldId id="934" r:id="rId5"/>
    <p:sldId id="923" r:id="rId6"/>
    <p:sldId id="343" r:id="rId7"/>
    <p:sldId id="345" r:id="rId8"/>
    <p:sldId id="344" r:id="rId9"/>
    <p:sldId id="350" r:id="rId10"/>
    <p:sldId id="366" r:id="rId11"/>
    <p:sldId id="346" r:id="rId12"/>
    <p:sldId id="367" r:id="rId13"/>
    <p:sldId id="341" r:id="rId14"/>
    <p:sldId id="378" r:id="rId15"/>
    <p:sldId id="354" r:id="rId16"/>
    <p:sldId id="430" r:id="rId17"/>
    <p:sldId id="356" r:id="rId18"/>
    <p:sldId id="936" r:id="rId19"/>
    <p:sldId id="365" r:id="rId20"/>
    <p:sldId id="369" r:id="rId21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7933C"/>
    <a:srgbClr val="9BBB59"/>
    <a:srgbClr val="29394D"/>
    <a:srgbClr val="6B8912"/>
    <a:srgbClr val="DEE7D1"/>
    <a:srgbClr val="EFF3EA"/>
    <a:srgbClr val="D7E4BD"/>
    <a:srgbClr val="DD006C"/>
    <a:srgbClr val="000000"/>
    <a:srgbClr val="9804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7213" autoAdjust="0"/>
    <p:restoredTop sz="96374" autoAdjust="0"/>
  </p:normalViewPr>
  <p:slideViewPr>
    <p:cSldViewPr snapToGrid="0" snapToObjects="1">
      <p:cViewPr varScale="1">
        <p:scale>
          <a:sx n="86" d="100"/>
          <a:sy n="86" d="100"/>
        </p:scale>
        <p:origin x="33" y="21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26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Roboto" panose="02000000000000000000" pitchFamily="2" charset="0"/>
              </a:defRPr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Roboto" panose="02000000000000000000" pitchFamily="2" charset="0"/>
              </a:defRPr>
            </a:lvl1pPr>
          </a:lstStyle>
          <a:p>
            <a:fld id="{F7079801-BBCD-914A-941A-2A07925DADFF}" type="datetimeFigureOut">
              <a:rPr lang="fr-FR" smtClean="0"/>
              <a:pPr/>
              <a:t>03/04/2025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Roboto" panose="02000000000000000000" pitchFamily="2" charset="0"/>
              </a:defRPr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Roboto" panose="02000000000000000000" pitchFamily="2" charset="0"/>
              </a:defRPr>
            </a:lvl1pPr>
          </a:lstStyle>
          <a:p>
            <a:fld id="{088055A7-798B-7545-A219-03A07E0245BA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651201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Roboto" panose="02000000000000000000" pitchFamily="2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Roboto" panose="02000000000000000000" pitchFamily="2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Roboto" panose="02000000000000000000" pitchFamily="2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Roboto" panose="02000000000000000000" pitchFamily="2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Roboto" panose="02000000000000000000" pitchFamily="2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8055A7-798B-7545-A219-03A07E0245BA}" type="slidenum">
              <a:rPr lang="fr-FR" smtClean="0"/>
              <a:pPr/>
              <a:t>19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080506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B913F2-5EDF-0645-B832-4251691EE3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1980575-EF26-EF48-996B-E841F07D12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99EEA60-8560-C940-91C4-4D8B3DFED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7DF64-3D6A-7242-82B7-931FC75974DC}" type="datetime1">
              <a:rPr lang="fr-MA" smtClean="0"/>
              <a:t>03/04/2025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B467536-1A61-3F4E-83EE-55AD3AF16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BD68926-C913-5041-867F-86BCC35D7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A0327-8AD6-6E48-8EE5-B2D2E54DFA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7570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C1F0970-F4AF-AD46-9AC3-090528429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0A58D17-14B1-A742-88D5-35F6093059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4B34FCF-ECCC-7A46-BCC6-3F53F685D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B0AAD-6BAC-E549-AF79-D82C76FE10E0}" type="datetime1">
              <a:rPr lang="fr-MA" smtClean="0"/>
              <a:t>03/04/2025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F3688A8-47C2-B54E-9B84-6ABDB36FD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E360835-C6AA-9440-BD8B-39CB75FC2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A0327-8AD6-6E48-8EE5-B2D2E54DFA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6734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FDAFA5F-6B67-014F-BC71-8D6899668D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FD117CF-7387-7843-AB48-88059DA5D4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7E3817A-F57A-6948-82E1-539FFE3C3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3F18-85C7-8A4B-BF70-1124F7BEA4B3}" type="datetime1">
              <a:rPr lang="fr-MA" smtClean="0"/>
              <a:t>03/04/2025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9210EC5-A2B5-E14E-9D37-BC56E7FE5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D2910E5-FCC5-794F-A9C1-30CB9A86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A0327-8AD6-6E48-8EE5-B2D2E54DFA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0306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E7D005-67A1-9E41-9427-C4E537AB5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1E3BEDD-1FBF-3C40-B7EF-B3352A54A1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8E68222-F1D1-3648-9E08-5D54B2E0B0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5EC25-5B7E-5C44-8152-1709638CB0CA}" type="datetime1">
              <a:rPr lang="fr-MA" smtClean="0"/>
              <a:t>03/04/2025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2D35180-B97B-AA45-9487-4943D12AF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983BF5C-EEC0-7B46-ABD2-3568B52EF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A0327-8AD6-6E48-8EE5-B2D2E54DFA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5719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1B1CC5-4510-8240-962B-FF6111E5F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1B386F8-6FD0-B344-9C0B-768A5C5D9D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A2CF2D7-A3D7-D544-96C8-B0CCA5883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2281E-AFFF-FB4D-A29C-555C921C3FD9}" type="datetime1">
              <a:rPr lang="fr-MA" smtClean="0"/>
              <a:t>03/04/2025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EB17191-D769-0C46-AC15-0869219E7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7D602FB-F3ED-2945-8E6B-7C061709D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A0327-8AD6-6E48-8EE5-B2D2E54DFA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116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105637-A51D-6049-9847-51C73C25E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9DB5213-83AF-D048-B937-91AF25626A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2058227-B5B4-AF40-B0D9-F28E1A4FA0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DB1E316-B142-5F42-B44A-58B0DD443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DCB8A-3093-1847-99C9-48D4C2EA65B2}" type="datetime1">
              <a:rPr lang="fr-MA" smtClean="0"/>
              <a:t>03/04/2025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6AD09C6-54A5-CC45-A8DC-C430F218A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A27D775-1255-7546-8C13-0F275AD98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A0327-8AD6-6E48-8EE5-B2D2E54DFA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5341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5E71738-80DE-E544-A2FD-14A6D900D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8A23D5F-12A4-2043-B022-1286164CFA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CF2466A-6501-4B48-89D9-57B13E3F23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D44165D-81C5-AA4F-80B6-865F18E5C9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C9806B1-BA7D-8445-918A-897DB753A7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E3FB0BE-7D5A-734E-A6B4-72421B259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DAB9F-71BD-F148-A5E1-73EE166C1D3F}" type="datetime1">
              <a:rPr lang="fr-MA" smtClean="0"/>
              <a:t>03/04/2025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0587EAA-2E68-4949-BB4C-021AD60580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5C1112A-A38E-8D4F-B61A-F0FE075A7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A0327-8AD6-6E48-8EE5-B2D2E54DFA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4182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5B6A77-52C1-7A4B-822B-15D7FA835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A4F281B-CACC-B54C-B6AE-F859EF3D9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82E78-0C4D-974B-A364-175C0E616DF5}" type="datetime1">
              <a:rPr lang="fr-MA" smtClean="0"/>
              <a:t>03/04/2025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79F6B6C-93A5-D74E-A8D9-30D76B4FF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D6A221E-425B-8B44-8143-3AA7A2075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A0327-8AD6-6E48-8EE5-B2D2E54DFA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0200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EE55806-443D-1549-9CC9-C0A220248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D6007-6B95-4F47-B4F4-D7504FEFFD0D}" type="datetime1">
              <a:rPr lang="fr-MA" smtClean="0"/>
              <a:t>03/04/2025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41270A1-AA91-CE48-A2AC-80C7D68BA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DFA0405-9A80-604A-A711-E5B41E3C2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A0327-8AD6-6E48-8EE5-B2D2E54DFA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0990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F652B56-B3C4-7441-91A5-E7D14B6DBB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5E0DFD3-DFCF-9D4B-AE33-21E94B0AD6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676842E-74E8-E847-8D1A-DEDEA740E7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9FEA8C0-B5F5-BF4E-BC88-BB9895B8E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6B9E7-86F3-B846-B34C-8C80609CA0E2}" type="datetime1">
              <a:rPr lang="fr-MA" smtClean="0"/>
              <a:t>03/04/2025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4496898-18A7-7747-A422-EE08CA911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3A248D3-3324-9147-BF8C-0C97E0401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A0327-8AD6-6E48-8EE5-B2D2E54DFA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7236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DA9334-9B52-2D48-A96A-FCF5F7854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BF3D8D1-4AEA-4445-AFDE-55C6221590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9F1D073-26EC-3C4A-A781-450EE72B37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8174BBD-ABEF-574A-B114-96E9E3F66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8AD8-3DD2-6045-B1DA-653466030C14}" type="datetime1">
              <a:rPr lang="fr-MA" smtClean="0"/>
              <a:t>03/04/2025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18BD44E-1895-1743-A630-5A98AFBF4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A7CD091-CB7B-014D-9936-D3A394706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A0327-8AD6-6E48-8EE5-B2D2E54DFA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6192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B7B2C26-8B27-AE45-913A-FF01330CA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892147D-C300-C94B-9182-9E92F0CF0F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625B17F-FC30-9941-8715-2D57298194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Roboto" panose="02000000000000000000" pitchFamily="2" charset="0"/>
              </a:defRPr>
            </a:lvl1pPr>
          </a:lstStyle>
          <a:p>
            <a:fld id="{63D4AE9C-219B-4644-82C4-54AD482E7294}" type="datetime1">
              <a:rPr lang="fr-MA" smtClean="0"/>
              <a:pPr/>
              <a:t>03/04/2025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09FA798-788F-D340-8A95-09DCBEB51C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Roboto" panose="02000000000000000000" pitchFamily="2" charset="0"/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54EE827-A6DD-E442-9F55-42DE5B1D41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Roboto" panose="02000000000000000000" pitchFamily="2" charset="0"/>
              </a:defRPr>
            </a:lvl1pPr>
          </a:lstStyle>
          <a:p>
            <a:fld id="{AA2A0327-8AD6-6E48-8EE5-B2D2E54DFA6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97640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Roboto" panose="02000000000000000000" pitchFamily="2" charset="0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Roboto" panose="02000000000000000000" pitchFamily="2" charset="0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Roboto" panose="02000000000000000000" pitchFamily="2" charset="0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Roboto" panose="02000000000000000000" pitchFamily="2" charset="0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Roboto" panose="02000000000000000000" pitchFamily="2" charset="0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Roboto" panose="02000000000000000000" pitchFamily="2" charset="0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ekeyser-associes.com/" TargetMode="Externa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mailto:office@dekeyser-associes.com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office@dekeyser-associes.com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office@dekeyser-associes.com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office@dekeyser-associes.com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office@dekeyser-associes.com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office@dekeyser-associes.com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office@dekeyser-associes.com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emf"/><Relationship Id="rId4" Type="http://schemas.openxmlformats.org/officeDocument/2006/relationships/hyperlink" Target="mailto:office@dekeyser-associes.com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office@dekeyser-associes.com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office@dekeyser-associes.com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emf"/><Relationship Id="rId4" Type="http://schemas.openxmlformats.org/officeDocument/2006/relationships/hyperlink" Target="mailto:office@dekeyser-associes.co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office@dekeyser-associes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ghomans@dekeyser-associes.com" TargetMode="External"/><Relationship Id="rId7" Type="http://schemas.openxmlformats.org/officeDocument/2006/relationships/image" Target="../media/image1.e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office@dekeyser-associes.com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office@dekeyser-associes.com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office@dekeyser-associes.com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office@dekeyser-associes.com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office@dekeyser-associes.com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office@dekeyser-associes.com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office@dekeyser-associes.com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office@dekeyser-associes.com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B3A8A35-4327-FF46-817D-3C336505B17E}"/>
              </a:ext>
            </a:extLst>
          </p:cNvPr>
          <p:cNvSpPr/>
          <p:nvPr/>
        </p:nvSpPr>
        <p:spPr>
          <a:xfrm rot="10800000">
            <a:off x="0" y="-5595"/>
            <a:ext cx="1160478" cy="6877406"/>
          </a:xfrm>
          <a:prstGeom prst="rect">
            <a:avLst/>
          </a:prstGeom>
          <a:solidFill>
            <a:srgbClr val="9BBB59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Roboto" panose="02000000000000000000" pitchFamily="2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B3A8A35-4327-FF46-817D-3C336505B17E}"/>
              </a:ext>
            </a:extLst>
          </p:cNvPr>
          <p:cNvSpPr/>
          <p:nvPr/>
        </p:nvSpPr>
        <p:spPr>
          <a:xfrm rot="10800000">
            <a:off x="11061407" y="-7785"/>
            <a:ext cx="1160479" cy="6876000"/>
          </a:xfrm>
          <a:prstGeom prst="rect">
            <a:avLst/>
          </a:prstGeom>
          <a:solidFill>
            <a:srgbClr val="9BBB59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Roboto" panose="02000000000000000000" pitchFamily="2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B3A8A35-4327-FF46-817D-3C336505B17E}"/>
              </a:ext>
            </a:extLst>
          </p:cNvPr>
          <p:cNvSpPr/>
          <p:nvPr/>
        </p:nvSpPr>
        <p:spPr>
          <a:xfrm rot="10800000">
            <a:off x="388469" y="6187891"/>
            <a:ext cx="11803531" cy="689515"/>
          </a:xfrm>
          <a:prstGeom prst="rect">
            <a:avLst/>
          </a:prstGeom>
          <a:solidFill>
            <a:srgbClr val="9BBB59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Roboto" panose="02000000000000000000" pitchFamily="2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B3A8A35-4327-FF46-817D-3C336505B17E}"/>
              </a:ext>
            </a:extLst>
          </p:cNvPr>
          <p:cNvSpPr/>
          <p:nvPr/>
        </p:nvSpPr>
        <p:spPr>
          <a:xfrm rot="10800000">
            <a:off x="201228" y="-3579"/>
            <a:ext cx="11803531" cy="689515"/>
          </a:xfrm>
          <a:prstGeom prst="rect">
            <a:avLst/>
          </a:prstGeom>
          <a:solidFill>
            <a:srgbClr val="9BBB59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Roboto" panose="02000000000000000000" pitchFamily="2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1C9A68C-226C-5D49-8912-8705B78EEE08}"/>
              </a:ext>
            </a:extLst>
          </p:cNvPr>
          <p:cNvSpPr/>
          <p:nvPr/>
        </p:nvSpPr>
        <p:spPr>
          <a:xfrm>
            <a:off x="367081" y="427633"/>
            <a:ext cx="11433368" cy="6085511"/>
          </a:xfrm>
          <a:prstGeom prst="rect">
            <a:avLst/>
          </a:prstGeom>
          <a:solidFill>
            <a:srgbClr val="FAFB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dirty="0">
              <a:latin typeface="Roboto" panose="02000000000000000000" pitchFamily="2" charset="0"/>
            </a:endParaRPr>
          </a:p>
        </p:txBody>
      </p:sp>
      <p:sp>
        <p:nvSpPr>
          <p:cNvPr id="20" name="TextBox 7">
            <a:extLst>
              <a:ext uri="{FF2B5EF4-FFF2-40B4-BE49-F238E27FC236}">
                <a16:creationId xmlns:a16="http://schemas.microsoft.com/office/drawing/2014/main" id="{DBB6D6EB-E633-B040-9F73-3689178A9525}"/>
              </a:ext>
            </a:extLst>
          </p:cNvPr>
          <p:cNvSpPr txBox="1"/>
          <p:nvPr/>
        </p:nvSpPr>
        <p:spPr>
          <a:xfrm>
            <a:off x="4395831" y="2129943"/>
            <a:ext cx="727273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3600" b="1" dirty="0">
                <a:solidFill>
                  <a:srgbClr val="29394D"/>
                </a:solidFill>
                <a:latin typeface="Roboto Black" pitchFamily="2" charset="0"/>
                <a:ea typeface="Roboto Black" pitchFamily="2" charset="0"/>
              </a:rPr>
              <a:t>Assurance-vie :</a:t>
            </a:r>
            <a:r>
              <a:rPr lang="fr-BE" sz="2600" b="1" dirty="0">
                <a:solidFill>
                  <a:srgbClr val="29394D"/>
                </a:solidFill>
                <a:latin typeface="Roboto Black" pitchFamily="2" charset="0"/>
                <a:ea typeface="Roboto Black" pitchFamily="2" charset="0"/>
              </a:rPr>
              <a:t> </a:t>
            </a:r>
          </a:p>
          <a:p>
            <a:r>
              <a:rPr lang="fr-BE" sz="2200" b="1" i="1" dirty="0">
                <a:solidFill>
                  <a:srgbClr val="29394D"/>
                </a:solidFill>
                <a:latin typeface="Roboto Black" pitchFamily="2" charset="0"/>
                <a:ea typeface="Roboto Black" pitchFamily="2" charset="0"/>
              </a:rPr>
              <a:t>Must have </a:t>
            </a:r>
            <a:r>
              <a:rPr lang="fr-BE" sz="2200" b="1" dirty="0">
                <a:solidFill>
                  <a:srgbClr val="29394D"/>
                </a:solidFill>
                <a:latin typeface="Roboto Black" pitchFamily="2" charset="0"/>
                <a:ea typeface="Roboto Black" pitchFamily="2" charset="0"/>
              </a:rPr>
              <a:t>dans sa stratégie financière et patrimoniale ?</a:t>
            </a:r>
          </a:p>
        </p:txBody>
      </p:sp>
      <p:sp>
        <p:nvSpPr>
          <p:cNvPr id="21" name="TextBox 7">
            <a:extLst>
              <a:ext uri="{FF2B5EF4-FFF2-40B4-BE49-F238E27FC236}">
                <a16:creationId xmlns:a16="http://schemas.microsoft.com/office/drawing/2014/main" id="{4149F7E0-6C2E-744E-93E8-4EFAFA4F2769}"/>
              </a:ext>
            </a:extLst>
          </p:cNvPr>
          <p:cNvSpPr txBox="1"/>
          <p:nvPr/>
        </p:nvSpPr>
        <p:spPr>
          <a:xfrm>
            <a:off x="4395834" y="3569400"/>
            <a:ext cx="507535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000" dirty="0">
                <a:solidFill>
                  <a:srgbClr val="29394D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M</a:t>
            </a:r>
            <a:r>
              <a:rPr lang="fr-BE" sz="2000" baseline="30000" dirty="0">
                <a:solidFill>
                  <a:srgbClr val="29394D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e</a:t>
            </a:r>
            <a:r>
              <a:rPr lang="fr-BE" sz="2000" dirty="0">
                <a:solidFill>
                  <a:srgbClr val="29394D"/>
                </a:solidFill>
                <a:latin typeface="Roboto Light" pitchFamily="2" charset="0"/>
                <a:ea typeface="Roboto Light" pitchFamily="2" charset="0"/>
              </a:rPr>
              <a:t> Grégory Homans</a:t>
            </a:r>
          </a:p>
          <a:p>
            <a:r>
              <a:rPr lang="fr-BE" sz="2000" dirty="0">
                <a:solidFill>
                  <a:srgbClr val="29394D"/>
                </a:solidFill>
                <a:latin typeface="Roboto Light" pitchFamily="2" charset="0"/>
                <a:ea typeface="Roboto Light" pitchFamily="2" charset="0"/>
              </a:rPr>
              <a:t>Avocat-associé</a:t>
            </a:r>
          </a:p>
          <a:p>
            <a:r>
              <a:rPr lang="fr-BE" sz="2000" dirty="0">
                <a:solidFill>
                  <a:srgbClr val="29394D"/>
                </a:solidFill>
                <a:latin typeface="Roboto Light" pitchFamily="2" charset="0"/>
                <a:ea typeface="Roboto Light" pitchFamily="2" charset="0"/>
              </a:rPr>
              <a:t>Formateur à l’</a:t>
            </a:r>
            <a:r>
              <a:rPr lang="fr-BE" sz="2000" dirty="0" err="1">
                <a:solidFill>
                  <a:srgbClr val="29394D"/>
                </a:solidFill>
                <a:latin typeface="Roboto Light" pitchFamily="2" charset="0"/>
                <a:ea typeface="Roboto Light" pitchFamily="2" charset="0"/>
              </a:rPr>
              <a:t>UCLouvain</a:t>
            </a:r>
            <a:r>
              <a:rPr lang="fr-BE" sz="2000" dirty="0">
                <a:solidFill>
                  <a:srgbClr val="29394D"/>
                </a:solidFill>
                <a:latin typeface="Roboto Light" pitchFamily="2" charset="0"/>
                <a:ea typeface="Roboto Light" pitchFamily="2" charset="0"/>
              </a:rPr>
              <a:t> (UDA)</a:t>
            </a:r>
          </a:p>
        </p:txBody>
      </p:sp>
      <p:sp>
        <p:nvSpPr>
          <p:cNvPr id="23" name="TextBox 7">
            <a:extLst>
              <a:ext uri="{FF2B5EF4-FFF2-40B4-BE49-F238E27FC236}">
                <a16:creationId xmlns:a16="http://schemas.microsoft.com/office/drawing/2014/main" id="{B3CED391-6F4D-0968-A091-79FC78CE2B79}"/>
              </a:ext>
            </a:extLst>
          </p:cNvPr>
          <p:cNvSpPr txBox="1"/>
          <p:nvPr/>
        </p:nvSpPr>
        <p:spPr>
          <a:xfrm>
            <a:off x="4395831" y="4778324"/>
            <a:ext cx="35185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000" dirty="0" err="1">
                <a:solidFill>
                  <a:srgbClr val="77933C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Afer</a:t>
            </a:r>
            <a:r>
              <a:rPr lang="fr-BE" sz="2000" dirty="0">
                <a:solidFill>
                  <a:srgbClr val="77933C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Europe +</a:t>
            </a:r>
          </a:p>
          <a:p>
            <a:r>
              <a:rPr lang="fr-BE" sz="2000" dirty="0">
                <a:latin typeface="Roboto Light" panose="02000000000000000000" pitchFamily="2" charset="0"/>
                <a:ea typeface="Roboto Light" panose="02000000000000000000" pitchFamily="2" charset="0"/>
              </a:rPr>
              <a:t>7 Avril 2025</a:t>
            </a:r>
          </a:p>
        </p:txBody>
      </p:sp>
      <p:pic>
        <p:nvPicPr>
          <p:cNvPr id="24" name="Image 11" descr="Dekeyser_Logo_fr">
            <a:extLst>
              <a:ext uri="{FF2B5EF4-FFF2-40B4-BE49-F238E27FC236}">
                <a16:creationId xmlns:a16="http://schemas.microsoft.com/office/drawing/2014/main" id="{91F17818-A0A1-4D13-98D0-B8F186D92C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45341" y="5561380"/>
            <a:ext cx="2479583" cy="826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ZoneTexte 24">
            <a:extLst>
              <a:ext uri="{FF2B5EF4-FFF2-40B4-BE49-F238E27FC236}">
                <a16:creationId xmlns:a16="http://schemas.microsoft.com/office/drawing/2014/main" id="{21DC67B8-1DA3-7136-5941-64C21AB55985}"/>
              </a:ext>
            </a:extLst>
          </p:cNvPr>
          <p:cNvSpPr txBox="1"/>
          <p:nvPr/>
        </p:nvSpPr>
        <p:spPr>
          <a:xfrm>
            <a:off x="5076419" y="6164989"/>
            <a:ext cx="20391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100" dirty="0">
                <a:latin typeface="Roboto" panose="02000000000000000000" pitchFamily="2" charset="0"/>
                <a:ea typeface="Roboto" panose="02000000000000000000" pitchFamily="2" charset="0"/>
                <a:hlinkClick r:id="rId3"/>
              </a:rPr>
              <a:t>www.dekeyser-associes.com</a:t>
            </a:r>
            <a:r>
              <a:rPr lang="fr-BE" sz="11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1801D597-A5C6-502A-8888-B781D887CEFD}"/>
              </a:ext>
            </a:extLst>
          </p:cNvPr>
          <p:cNvSpPr txBox="1"/>
          <p:nvPr/>
        </p:nvSpPr>
        <p:spPr>
          <a:xfrm>
            <a:off x="367082" y="6164989"/>
            <a:ext cx="27357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100" dirty="0">
                <a:latin typeface="Roboto" panose="02000000000000000000" pitchFamily="2" charset="0"/>
                <a:ea typeface="Roboto" panose="02000000000000000000" pitchFamily="2" charset="0"/>
                <a:hlinkClick r:id="rId4"/>
              </a:rPr>
              <a:t>office@dekeyser-associes.com</a:t>
            </a:r>
            <a:endParaRPr lang="fr-BE" sz="11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D50738FC-9F31-4045-AB12-CAB564C809B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5400000">
            <a:off x="1106940" y="1612564"/>
            <a:ext cx="2413150" cy="3414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94449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292AB5D-E5C3-4346-813A-AB3866EA783C}"/>
              </a:ext>
            </a:extLst>
          </p:cNvPr>
          <p:cNvSpPr/>
          <p:nvPr/>
        </p:nvSpPr>
        <p:spPr>
          <a:xfrm rot="10800000">
            <a:off x="-33030" y="-8327"/>
            <a:ext cx="1160478" cy="6885732"/>
          </a:xfrm>
          <a:prstGeom prst="rect">
            <a:avLst/>
          </a:prstGeom>
          <a:solidFill>
            <a:srgbClr val="B201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Roboto" panose="02000000000000000000" pitchFamily="2" charset="0"/>
            </a:endParaRPr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CEC78E1D-B405-ABB5-7E0A-D2582ABAE9FD}"/>
              </a:ext>
            </a:extLst>
          </p:cNvPr>
          <p:cNvSpPr/>
          <p:nvPr/>
        </p:nvSpPr>
        <p:spPr>
          <a:xfrm>
            <a:off x="3291621" y="2670962"/>
            <a:ext cx="6664523" cy="1516077"/>
          </a:xfrm>
          <a:prstGeom prst="roundRect">
            <a:avLst/>
          </a:prstGeom>
          <a:solidFill>
            <a:srgbClr val="9BBB59"/>
          </a:solidFill>
          <a:ln>
            <a:solidFill>
              <a:srgbClr val="6B8912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BE" dirty="0">
                <a:latin typeface="Roboto" panose="02000000000000000000" pitchFamily="2" charset="0"/>
                <a:ea typeface="Roboto" panose="02000000000000000000" pitchFamily="2" charset="0"/>
              </a:rPr>
              <a:t>Solutions pour les polices </a:t>
            </a:r>
            <a:r>
              <a:rPr lang="fr-BE" u="sng" dirty="0">
                <a:latin typeface="Roboto" panose="02000000000000000000" pitchFamily="2" charset="0"/>
                <a:ea typeface="Roboto" panose="02000000000000000000" pitchFamily="2" charset="0"/>
              </a:rPr>
              <a:t>pas encore</a:t>
            </a:r>
            <a:r>
              <a:rPr lang="fr-BE" dirty="0">
                <a:latin typeface="Roboto" panose="02000000000000000000" pitchFamily="2" charset="0"/>
                <a:ea typeface="Roboto" panose="02000000000000000000" pitchFamily="2" charset="0"/>
              </a:rPr>
              <a:t> souscrites…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33E2ACCD-7CF9-DB6F-6B91-E5302E204F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242957" y="5671008"/>
            <a:ext cx="1329655" cy="1881630"/>
          </a:xfrm>
          <a:prstGeom prst="rect">
            <a:avLst/>
          </a:prstGeom>
        </p:spPr>
      </p:pic>
      <p:sp>
        <p:nvSpPr>
          <p:cNvPr id="3" name="Espace réservé du numéro de diapositive 3">
            <a:extLst>
              <a:ext uri="{FF2B5EF4-FFF2-40B4-BE49-F238E27FC236}">
                <a16:creationId xmlns:a16="http://schemas.microsoft.com/office/drawing/2014/main" id="{188E2AC2-337B-B101-ED90-B551ACAACBF8}"/>
              </a:ext>
            </a:extLst>
          </p:cNvPr>
          <p:cNvSpPr txBox="1">
            <a:spLocks/>
          </p:cNvSpPr>
          <p:nvPr/>
        </p:nvSpPr>
        <p:spPr>
          <a:xfrm>
            <a:off x="4231189" y="6417181"/>
            <a:ext cx="3744416" cy="3341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fr-BE" sz="1051" b="1" dirty="0" err="1">
                <a:solidFill>
                  <a:prstClr val="black"/>
                </a:solidFill>
                <a:latin typeface="Roboto"/>
                <a:cs typeface="Roboto"/>
              </a:rPr>
              <a:t>Afer</a:t>
            </a:r>
            <a:r>
              <a:rPr lang="fr-BE" sz="1051" b="1" dirty="0">
                <a:solidFill>
                  <a:prstClr val="black"/>
                </a:solidFill>
                <a:latin typeface="Roboto"/>
                <a:cs typeface="Roboto"/>
              </a:rPr>
              <a:t> Europe+ – 7 avril 2025</a:t>
            </a:r>
            <a:br>
              <a:rPr lang="fr-BE" sz="1051" b="1" dirty="0">
                <a:solidFill>
                  <a:prstClr val="black"/>
                </a:solidFill>
                <a:latin typeface="Roboto"/>
                <a:cs typeface="Roboto"/>
              </a:rPr>
            </a:br>
            <a:r>
              <a:rPr lang="fr-BE" sz="1051" b="1" dirty="0">
                <a:solidFill>
                  <a:prstClr val="black"/>
                </a:solidFill>
                <a:latin typeface="Roboto"/>
                <a:cs typeface="Roboto"/>
                <a:hlinkClick r:id="rId3"/>
              </a:rPr>
              <a:t>office@dekeyser-associes.com</a:t>
            </a:r>
            <a:r>
              <a:rPr lang="fr-BE" sz="1051" b="1" dirty="0">
                <a:solidFill>
                  <a:prstClr val="black"/>
                </a:solidFill>
                <a:latin typeface="Roboto"/>
                <a:cs typeface="Roboto"/>
              </a:rPr>
              <a:t> </a:t>
            </a:r>
          </a:p>
          <a:p>
            <a:pPr algn="ctr">
              <a:defRPr/>
            </a:pPr>
            <a:r>
              <a:rPr lang="fr-BE" sz="1051" b="1" dirty="0">
                <a:solidFill>
                  <a:prstClr val="black"/>
                </a:solidFill>
              </a:rPr>
              <a:t>- </a:t>
            </a:r>
            <a:fld id="{9B7A23FC-8B32-47A1-8357-7A4E55C32D05}" type="slidenum">
              <a:rPr lang="fr-BE" sz="1051" b="1">
                <a:solidFill>
                  <a:prstClr val="black"/>
                </a:solidFill>
              </a:rPr>
              <a:pPr algn="ctr">
                <a:defRPr/>
              </a:pPr>
              <a:t>10</a:t>
            </a:fld>
            <a:r>
              <a:rPr lang="fr-BE" sz="1051" b="1" dirty="0">
                <a:solidFill>
                  <a:prstClr val="black"/>
                </a:solidFill>
              </a:rPr>
              <a:t> -</a:t>
            </a:r>
          </a:p>
        </p:txBody>
      </p:sp>
      <p:pic>
        <p:nvPicPr>
          <p:cNvPr id="4" name="Image 3" descr="Dekeyser_Logo_fr">
            <a:extLst>
              <a:ext uri="{FF2B5EF4-FFF2-40B4-BE49-F238E27FC236}">
                <a16:creationId xmlns:a16="http://schemas.microsoft.com/office/drawing/2014/main" id="{5A96107C-968D-9AB1-DE0A-2C1A721CF2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83848" y="6234844"/>
            <a:ext cx="1568313" cy="522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02337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7">
            <a:extLst>
              <a:ext uri="{FF2B5EF4-FFF2-40B4-BE49-F238E27FC236}">
                <a16:creationId xmlns:a16="http://schemas.microsoft.com/office/drawing/2014/main" id="{648B288C-D990-FE7C-D38B-F234BE268C98}"/>
              </a:ext>
            </a:extLst>
          </p:cNvPr>
          <p:cNvSpPr txBox="1"/>
          <p:nvPr/>
        </p:nvSpPr>
        <p:spPr>
          <a:xfrm>
            <a:off x="1893042" y="227808"/>
            <a:ext cx="120826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800" b="1" dirty="0">
                <a:solidFill>
                  <a:srgbClr val="29394D"/>
                </a:solidFill>
                <a:latin typeface="Roboto Black" pitchFamily="2" charset="0"/>
                <a:ea typeface="Roboto Black" pitchFamily="2" charset="0"/>
              </a:rPr>
              <a:t>Donation suivie de la souscription de la police ?</a:t>
            </a:r>
            <a:endParaRPr lang="fr-BE" sz="2000" b="1" dirty="0">
              <a:solidFill>
                <a:srgbClr val="29394D"/>
              </a:solidFill>
              <a:latin typeface="Roboto Black" pitchFamily="2" charset="0"/>
              <a:ea typeface="Roboto Black" pitchFamily="2" charset="0"/>
            </a:endParaRP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09B7F1D0-6C21-0265-3C9A-88BDDC5635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93044" y="1634667"/>
            <a:ext cx="8754323" cy="4770271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Char char="q"/>
            </a:pPr>
            <a:r>
              <a:rPr lang="fr-BE" sz="1800" u="sng" dirty="0">
                <a:solidFill>
                  <a:srgbClr val="77933C"/>
                </a:solidFill>
                <a:ea typeface="Roboto" panose="02000000000000000000" pitchFamily="2" charset="0"/>
              </a:rPr>
              <a:t>Étape 1</a:t>
            </a:r>
            <a:r>
              <a:rPr lang="fr-BE" sz="1800" dirty="0">
                <a:solidFill>
                  <a:srgbClr val="77933C"/>
                </a:solidFill>
                <a:ea typeface="Roboto" panose="02000000000000000000" pitchFamily="2" charset="0"/>
              </a:rPr>
              <a:t> </a:t>
            </a:r>
            <a:r>
              <a:rPr lang="fr-BE" sz="1800" dirty="0">
                <a:ea typeface="Roboto" panose="02000000000000000000" pitchFamily="2" charset="0"/>
              </a:rPr>
              <a:t>: donation de liquidités par mère à son fils</a:t>
            </a:r>
          </a:p>
          <a:p>
            <a:pPr lvl="3">
              <a:spcBef>
                <a:spcPts val="100"/>
              </a:spcBef>
              <a:spcAft>
                <a:spcPts val="100"/>
              </a:spcAft>
              <a:buFont typeface="Courier New" panose="02070309020205020404" pitchFamily="49" charset="0"/>
              <a:buChar char="o"/>
            </a:pPr>
            <a:r>
              <a:rPr lang="fr-BE" sz="1600" u="sng" dirty="0">
                <a:ea typeface="Roboto" panose="02000000000000000000" pitchFamily="2" charset="0"/>
              </a:rPr>
              <a:t>Fiscal</a:t>
            </a:r>
            <a:r>
              <a:rPr lang="fr-BE" sz="1600" dirty="0">
                <a:ea typeface="Roboto" panose="02000000000000000000" pitchFamily="2" charset="0"/>
              </a:rPr>
              <a:t>    :   0% + 3/5 ans </a:t>
            </a:r>
            <a:r>
              <a:rPr lang="fr-BE" sz="1600" i="1" dirty="0">
                <a:ea typeface="Roboto" panose="02000000000000000000" pitchFamily="2" charset="0"/>
              </a:rPr>
              <a:t>vs</a:t>
            </a:r>
            <a:r>
              <a:rPr lang="fr-BE" sz="1600" dirty="0">
                <a:ea typeface="Roboto" panose="02000000000000000000" pitchFamily="2" charset="0"/>
              </a:rPr>
              <a:t> 3% ou 3,3%</a:t>
            </a:r>
          </a:p>
          <a:p>
            <a:pPr lvl="3">
              <a:spcBef>
                <a:spcPts val="100"/>
              </a:spcBef>
              <a:spcAft>
                <a:spcPts val="100"/>
              </a:spcAft>
              <a:buFont typeface="Courier New" panose="02070309020205020404" pitchFamily="49" charset="0"/>
              <a:buChar char="o"/>
            </a:pPr>
            <a:r>
              <a:rPr lang="fr-BE" sz="1600" u="sng" dirty="0">
                <a:ea typeface="Roboto" panose="02000000000000000000" pitchFamily="2" charset="0"/>
              </a:rPr>
              <a:t>Civil</a:t>
            </a:r>
            <a:r>
              <a:rPr lang="fr-BE" sz="1600" dirty="0">
                <a:ea typeface="Roboto" panose="02000000000000000000" pitchFamily="2" charset="0"/>
              </a:rPr>
              <a:t>       :   modalités pour sécuriser le donateur</a:t>
            </a:r>
          </a:p>
          <a:p>
            <a:pPr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Char char="q"/>
            </a:pPr>
            <a:endParaRPr lang="fr-BE" sz="1800" dirty="0">
              <a:solidFill>
                <a:srgbClr val="77933C"/>
              </a:solidFill>
              <a:ea typeface="Roboto" panose="02000000000000000000" pitchFamily="2" charset="0"/>
            </a:endParaRPr>
          </a:p>
          <a:p>
            <a:pPr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Char char="q"/>
            </a:pPr>
            <a:r>
              <a:rPr lang="fr-BE" sz="1800" u="sng" dirty="0">
                <a:solidFill>
                  <a:srgbClr val="77933C"/>
                </a:solidFill>
                <a:ea typeface="Roboto" panose="02000000000000000000" pitchFamily="2" charset="0"/>
              </a:rPr>
              <a:t>Étape 2</a:t>
            </a:r>
            <a:r>
              <a:rPr lang="fr-BE" sz="1800" dirty="0">
                <a:solidFill>
                  <a:srgbClr val="77933C"/>
                </a:solidFill>
                <a:ea typeface="Roboto" panose="02000000000000000000" pitchFamily="2" charset="0"/>
              </a:rPr>
              <a:t> </a:t>
            </a:r>
            <a:r>
              <a:rPr lang="fr-BE" sz="1800" dirty="0">
                <a:ea typeface="Roboto" panose="02000000000000000000" pitchFamily="2" charset="0"/>
              </a:rPr>
              <a:t>: Fils souscrit une assurance-vie au moyen des liquidités reçues</a:t>
            </a:r>
          </a:p>
          <a:p>
            <a:pPr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Char char="q"/>
            </a:pPr>
            <a:endParaRPr lang="fr-BE" sz="1800" dirty="0">
              <a:ea typeface="Roboto" panose="02000000000000000000" pitchFamily="2" charset="0"/>
            </a:endParaRPr>
          </a:p>
          <a:p>
            <a:pPr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Char char="q"/>
            </a:pPr>
            <a:endParaRPr lang="fr-BE" sz="1800" dirty="0">
              <a:ea typeface="Roboto" panose="02000000000000000000" pitchFamily="2" charset="0"/>
            </a:endParaRPr>
          </a:p>
          <a:p>
            <a:pPr marL="0" indent="0">
              <a:spcBef>
                <a:spcPts val="100"/>
              </a:spcBef>
              <a:spcAft>
                <a:spcPts val="100"/>
              </a:spcAft>
              <a:buNone/>
            </a:pPr>
            <a:endParaRPr lang="fr-BE" sz="1800" dirty="0">
              <a:ea typeface="Roboto" panose="02000000000000000000" pitchFamily="2" charset="0"/>
            </a:endParaRPr>
          </a:p>
          <a:p>
            <a:pPr marL="0" indent="0">
              <a:spcBef>
                <a:spcPts val="100"/>
              </a:spcBef>
              <a:spcAft>
                <a:spcPts val="100"/>
              </a:spcAft>
              <a:buNone/>
            </a:pPr>
            <a:endParaRPr lang="fr-BE" sz="1800" dirty="0">
              <a:ea typeface="Roboto" panose="02000000000000000000" pitchFamily="2" charset="0"/>
            </a:endParaRPr>
          </a:p>
          <a:p>
            <a:pPr marL="0" indent="0">
              <a:spcBef>
                <a:spcPts val="100"/>
              </a:spcBef>
              <a:spcAft>
                <a:spcPts val="100"/>
              </a:spcAft>
              <a:buNone/>
            </a:pPr>
            <a:endParaRPr lang="fr-BE" sz="1800" dirty="0">
              <a:ea typeface="Roboto" panose="02000000000000000000" pitchFamily="2" charset="0"/>
            </a:endParaRPr>
          </a:p>
          <a:p>
            <a:pPr marL="0" indent="0">
              <a:spcBef>
                <a:spcPts val="100"/>
              </a:spcBef>
              <a:spcAft>
                <a:spcPts val="100"/>
              </a:spcAft>
              <a:buNone/>
            </a:pPr>
            <a:endParaRPr lang="fr-BE" sz="1800" dirty="0">
              <a:ea typeface="Roboto" panose="02000000000000000000" pitchFamily="2" charset="0"/>
            </a:endParaRPr>
          </a:p>
          <a:p>
            <a:pPr marL="0" indent="0">
              <a:spcBef>
                <a:spcPts val="100"/>
              </a:spcBef>
              <a:spcAft>
                <a:spcPts val="100"/>
              </a:spcAft>
              <a:buNone/>
            </a:pPr>
            <a:endParaRPr lang="fr-BE" sz="1800" dirty="0">
              <a:ea typeface="Roboto" panose="02000000000000000000" pitchFamily="2" charset="0"/>
            </a:endParaRPr>
          </a:p>
          <a:p>
            <a:pPr marL="0" indent="0">
              <a:spcBef>
                <a:spcPts val="100"/>
              </a:spcBef>
              <a:spcAft>
                <a:spcPts val="100"/>
              </a:spcAft>
              <a:buNone/>
            </a:pPr>
            <a:endParaRPr lang="fr-BE" sz="1800" dirty="0">
              <a:ea typeface="Roboto" panose="02000000000000000000" pitchFamily="2" charset="0"/>
            </a:endParaRPr>
          </a:p>
          <a:p>
            <a:pPr marL="0" indent="0">
              <a:spcBef>
                <a:spcPts val="100"/>
              </a:spcBef>
              <a:spcAft>
                <a:spcPts val="100"/>
              </a:spcAft>
              <a:buNone/>
            </a:pPr>
            <a:endParaRPr lang="fr-BE" sz="1800" dirty="0">
              <a:ea typeface="Roboto" panose="02000000000000000000" pitchFamily="2" charset="0"/>
            </a:endParaRPr>
          </a:p>
          <a:p>
            <a:pPr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Char char="q"/>
            </a:pPr>
            <a:r>
              <a:rPr lang="fr-BE" sz="1800" u="sng" dirty="0">
                <a:solidFill>
                  <a:srgbClr val="77933C"/>
                </a:solidFill>
                <a:ea typeface="Roboto" panose="02000000000000000000" pitchFamily="2" charset="0"/>
              </a:rPr>
              <a:t>Observations</a:t>
            </a:r>
          </a:p>
          <a:p>
            <a:pPr lvl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Char char="Ø"/>
            </a:pPr>
            <a:r>
              <a:rPr lang="fr-BE" sz="1700" dirty="0">
                <a:ea typeface="Roboto" panose="02000000000000000000" pitchFamily="2" charset="0"/>
              </a:rPr>
              <a:t>Acceptation de la c</a:t>
            </a:r>
            <a:r>
              <a:rPr lang="fr-BE" sz="1700" dirty="0">
                <a:latin typeface="Roboto" panose="02000000000000000000" pitchFamily="2" charset="0"/>
                <a:ea typeface="Roboto" panose="02000000000000000000" pitchFamily="2" charset="0"/>
              </a:rPr>
              <a:t>lause bénéficiaire ?</a:t>
            </a:r>
          </a:p>
          <a:p>
            <a:pPr lvl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Char char="Ø"/>
            </a:pPr>
            <a:r>
              <a:rPr lang="fr-BE" sz="1700" dirty="0">
                <a:latin typeface="Roboto" panose="02000000000000000000" pitchFamily="2" charset="0"/>
                <a:ea typeface="Roboto" panose="02000000000000000000" pitchFamily="2" charset="0"/>
              </a:rPr>
              <a:t>Canalisation du droit de retour conventionnel ?</a:t>
            </a:r>
          </a:p>
          <a:p>
            <a:pPr lvl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Char char="Ø"/>
            </a:pPr>
            <a:r>
              <a:rPr lang="fr-BE" sz="1700" dirty="0">
                <a:latin typeface="Roboto" panose="02000000000000000000" pitchFamily="2" charset="0"/>
                <a:ea typeface="Roboto" panose="02000000000000000000" pitchFamily="2" charset="0"/>
              </a:rPr>
              <a:t>Rente </a:t>
            </a:r>
          </a:p>
          <a:p>
            <a:pPr lvl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Char char="Ø"/>
            </a:pPr>
            <a:r>
              <a:rPr lang="fr-BE" sz="1700" i="1" dirty="0">
                <a:latin typeface="Roboto" panose="02000000000000000000" pitchFamily="2" charset="0"/>
                <a:ea typeface="Roboto" panose="02000000000000000000" pitchFamily="2" charset="0"/>
              </a:rPr>
              <a:t>Etc</a:t>
            </a:r>
            <a:r>
              <a:rPr lang="fr-BE" sz="2200" i="1" dirty="0">
                <a:latin typeface="Roboto" panose="02000000000000000000" pitchFamily="2" charset="0"/>
                <a:ea typeface="Roboto" panose="02000000000000000000" pitchFamily="2" charset="0"/>
              </a:rPr>
              <a:t>.</a:t>
            </a:r>
            <a:br>
              <a:rPr lang="fr-BE" sz="1400" dirty="0">
                <a:latin typeface="Roboto" panose="02000000000000000000" pitchFamily="2" charset="0"/>
                <a:ea typeface="Roboto" panose="02000000000000000000" pitchFamily="2" charset="0"/>
              </a:rPr>
            </a:br>
            <a:br>
              <a:rPr lang="fr-BE" sz="1400" dirty="0">
                <a:latin typeface="Roboto" panose="02000000000000000000" pitchFamily="2" charset="0"/>
                <a:ea typeface="Roboto" panose="02000000000000000000" pitchFamily="2" charset="0"/>
              </a:rPr>
            </a:br>
            <a:endParaRPr lang="fr-BE" sz="14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7126B3C2-F84F-3B11-4C3D-FE47084CA1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7921337"/>
              </p:ext>
            </p:extLst>
          </p:nvPr>
        </p:nvGraphicFramePr>
        <p:xfrm>
          <a:off x="4495819" y="3046829"/>
          <a:ext cx="3548771" cy="12090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972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15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4040">
                <a:tc>
                  <a:txBody>
                    <a:bodyPr/>
                    <a:lstStyle/>
                    <a:p>
                      <a:pPr algn="ctr"/>
                      <a:r>
                        <a:rPr lang="fr-BE" sz="2000" b="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</a:rPr>
                        <a:t>Preneur</a:t>
                      </a:r>
                    </a:p>
                  </a:txBody>
                  <a:tcPr marL="68580" marR="68580" marT="34291" marB="34291"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2000" b="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</a:rPr>
                        <a:t>B</a:t>
                      </a:r>
                    </a:p>
                  </a:txBody>
                  <a:tcPr marL="68580" marR="68580" marT="34291" marB="34291">
                    <a:solidFill>
                      <a:srgbClr val="D7E4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653">
                <a:tc>
                  <a:txBody>
                    <a:bodyPr/>
                    <a:lstStyle/>
                    <a:p>
                      <a:pPr algn="ctr"/>
                      <a:r>
                        <a:rPr lang="fr-BE" sz="2000" b="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</a:rPr>
                        <a:t>Assuré</a:t>
                      </a:r>
                    </a:p>
                  </a:txBody>
                  <a:tcPr marL="68580" marR="68580" marT="34291" marB="34291"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2000" b="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</a:rPr>
                        <a:t>B</a:t>
                      </a:r>
                    </a:p>
                  </a:txBody>
                  <a:tcPr marL="68580" marR="68580" marT="34291" marB="34291">
                    <a:solidFill>
                      <a:srgbClr val="EFF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9367">
                <a:tc>
                  <a:txBody>
                    <a:bodyPr/>
                    <a:lstStyle/>
                    <a:p>
                      <a:pPr algn="ctr"/>
                      <a:r>
                        <a:rPr lang="fr-BE" sz="2000" b="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</a:rPr>
                        <a:t>Bénéficiaire</a:t>
                      </a:r>
                    </a:p>
                  </a:txBody>
                  <a:tcPr marL="68580" marR="68580" marT="34291" marB="34291">
                    <a:solidFill>
                      <a:srgbClr val="DEE7D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2000" b="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</a:rPr>
                        <a:t>A</a:t>
                      </a:r>
                    </a:p>
                  </a:txBody>
                  <a:tcPr marL="68580" marR="68580" marT="34291" marB="34291">
                    <a:solidFill>
                      <a:srgbClr val="DEE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3" name="Groupe 2">
            <a:extLst>
              <a:ext uri="{FF2B5EF4-FFF2-40B4-BE49-F238E27FC236}">
                <a16:creationId xmlns:a16="http://schemas.microsoft.com/office/drawing/2014/main" id="{9C6B5215-891A-0AED-308F-416FC0781B25}"/>
              </a:ext>
            </a:extLst>
          </p:cNvPr>
          <p:cNvGrpSpPr/>
          <p:nvPr/>
        </p:nvGrpSpPr>
        <p:grpSpPr>
          <a:xfrm>
            <a:off x="-33030" y="0"/>
            <a:ext cx="12085191" cy="7276650"/>
            <a:chOff x="-33030" y="0"/>
            <a:chExt cx="12085191" cy="727665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22073748-B51D-AB6C-EB6C-35102B7C7D8D}"/>
                </a:ext>
              </a:extLst>
            </p:cNvPr>
            <p:cNvSpPr/>
            <p:nvPr/>
          </p:nvSpPr>
          <p:spPr>
            <a:xfrm rot="10800000">
              <a:off x="0" y="0"/>
              <a:ext cx="1133857" cy="6860514"/>
            </a:xfrm>
            <a:prstGeom prst="rect">
              <a:avLst/>
            </a:prstGeom>
            <a:solidFill>
              <a:srgbClr val="9BBB5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758" dirty="0">
                <a:latin typeface="Roboto" panose="02000000000000000000" pitchFamily="2" charset="0"/>
              </a:endParaRPr>
            </a:p>
          </p:txBody>
        </p:sp>
        <p:pic>
          <p:nvPicPr>
            <p:cNvPr id="7" name="Image 6">
              <a:extLst>
                <a:ext uri="{FF2B5EF4-FFF2-40B4-BE49-F238E27FC236}">
                  <a16:creationId xmlns:a16="http://schemas.microsoft.com/office/drawing/2014/main" id="{41A7695D-E7E3-AC1F-9F5C-2AA347F2759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5400000">
              <a:off x="242957" y="5671008"/>
              <a:ext cx="1329655" cy="1881630"/>
            </a:xfrm>
            <a:prstGeom prst="rect">
              <a:avLst/>
            </a:prstGeom>
          </p:spPr>
        </p:pic>
        <p:sp>
          <p:nvSpPr>
            <p:cNvPr id="9" name="Espace réservé du numéro de diapositive 3">
              <a:extLst>
                <a:ext uri="{FF2B5EF4-FFF2-40B4-BE49-F238E27FC236}">
                  <a16:creationId xmlns:a16="http://schemas.microsoft.com/office/drawing/2014/main" id="{A2EBAF44-FBAB-28E9-8910-DA938F12CBAB}"/>
                </a:ext>
              </a:extLst>
            </p:cNvPr>
            <p:cNvSpPr txBox="1">
              <a:spLocks/>
            </p:cNvSpPr>
            <p:nvPr/>
          </p:nvSpPr>
          <p:spPr>
            <a:xfrm>
              <a:off x="4231189" y="6417181"/>
              <a:ext cx="3744416" cy="334143"/>
            </a:xfrm>
            <a:prstGeom prst="rect">
              <a:avLst/>
            </a:prstGeom>
          </p:spPr>
          <p:txBody>
            <a:bodyPr vert="horz" lIns="91440" tIns="45720" rIns="91440" bIns="45720" rtlCol="0" anchor="ctr"/>
            <a:lstStyle>
              <a:defPPr>
                <a:defRPr lang="fr-FR"/>
              </a:defPPr>
              <a:lvl1pPr algn="r" rtl="0" fontAlgn="auto">
                <a:spcBef>
                  <a:spcPts val="0"/>
                </a:spcBef>
                <a:spcAft>
                  <a:spcPts val="0"/>
                </a:spcAft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algn="ctr">
                <a:defRPr/>
              </a:pPr>
              <a:r>
                <a:rPr lang="fr-BE" sz="1051" b="1" dirty="0" err="1">
                  <a:solidFill>
                    <a:prstClr val="black"/>
                  </a:solidFill>
                  <a:latin typeface="Roboto"/>
                  <a:cs typeface="Roboto"/>
                </a:rPr>
                <a:t>Afer</a:t>
              </a:r>
              <a:r>
                <a:rPr lang="fr-BE" sz="1051" b="1" dirty="0">
                  <a:solidFill>
                    <a:prstClr val="black"/>
                  </a:solidFill>
                  <a:latin typeface="Roboto"/>
                  <a:cs typeface="Roboto"/>
                </a:rPr>
                <a:t> Europe+ – 7 avril 2025</a:t>
              </a:r>
              <a:br>
                <a:rPr lang="fr-BE" sz="1051" b="1" dirty="0">
                  <a:solidFill>
                    <a:prstClr val="black"/>
                  </a:solidFill>
                  <a:latin typeface="Roboto"/>
                  <a:cs typeface="Roboto"/>
                </a:rPr>
              </a:br>
              <a:r>
                <a:rPr lang="fr-BE" sz="1051" b="1" dirty="0">
                  <a:solidFill>
                    <a:prstClr val="black"/>
                  </a:solidFill>
                  <a:latin typeface="Roboto"/>
                  <a:cs typeface="Roboto"/>
                  <a:hlinkClick r:id="rId3"/>
                </a:rPr>
                <a:t>office@dekeyser-associes.com</a:t>
              </a:r>
              <a:r>
                <a:rPr lang="fr-BE" sz="1051" b="1" dirty="0">
                  <a:solidFill>
                    <a:prstClr val="black"/>
                  </a:solidFill>
                  <a:latin typeface="Roboto"/>
                  <a:cs typeface="Roboto"/>
                </a:rPr>
                <a:t> </a:t>
              </a:r>
            </a:p>
            <a:p>
              <a:pPr algn="ctr">
                <a:defRPr/>
              </a:pPr>
              <a:r>
                <a:rPr lang="fr-BE" sz="1051" b="1" dirty="0">
                  <a:solidFill>
                    <a:prstClr val="black"/>
                  </a:solidFill>
                </a:rPr>
                <a:t>- </a:t>
              </a:r>
              <a:fld id="{9B7A23FC-8B32-47A1-8357-7A4E55C32D05}" type="slidenum">
                <a:rPr lang="fr-BE" sz="1051" b="1">
                  <a:solidFill>
                    <a:prstClr val="black"/>
                  </a:solidFill>
                </a:rPr>
                <a:pPr algn="ctr">
                  <a:defRPr/>
                </a:pPr>
                <a:t>11</a:t>
              </a:fld>
              <a:r>
                <a:rPr lang="fr-BE" sz="1051" b="1" dirty="0">
                  <a:solidFill>
                    <a:prstClr val="black"/>
                  </a:solidFill>
                </a:rPr>
                <a:t> -</a:t>
              </a:r>
            </a:p>
          </p:txBody>
        </p:sp>
        <p:pic>
          <p:nvPicPr>
            <p:cNvPr id="10" name="Image 9" descr="Dekeyser_Logo_fr">
              <a:extLst>
                <a:ext uri="{FF2B5EF4-FFF2-40B4-BE49-F238E27FC236}">
                  <a16:creationId xmlns:a16="http://schemas.microsoft.com/office/drawing/2014/main" id="{756B3BC7-0A19-1AC3-B01E-ED003DD5971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0483848" y="6234844"/>
              <a:ext cx="1568313" cy="5227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8666425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292AB5D-E5C3-4346-813A-AB3866EA783C}"/>
              </a:ext>
            </a:extLst>
          </p:cNvPr>
          <p:cNvSpPr/>
          <p:nvPr/>
        </p:nvSpPr>
        <p:spPr>
          <a:xfrm rot="10800000">
            <a:off x="-33030" y="-8327"/>
            <a:ext cx="1160478" cy="6885732"/>
          </a:xfrm>
          <a:prstGeom prst="rect">
            <a:avLst/>
          </a:prstGeom>
          <a:solidFill>
            <a:srgbClr val="B201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Roboto" panose="02000000000000000000" pitchFamily="2" charset="0"/>
            </a:endParaRPr>
          </a:p>
        </p:txBody>
      </p:sp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1481C7C0-E48E-297A-DE21-638641EE5857}"/>
              </a:ext>
            </a:extLst>
          </p:cNvPr>
          <p:cNvSpPr/>
          <p:nvPr/>
        </p:nvSpPr>
        <p:spPr>
          <a:xfrm>
            <a:off x="3291621" y="2670962"/>
            <a:ext cx="6664523" cy="1516077"/>
          </a:xfrm>
          <a:prstGeom prst="roundRect">
            <a:avLst/>
          </a:prstGeom>
          <a:solidFill>
            <a:srgbClr val="9BBB59"/>
          </a:solidFill>
          <a:ln>
            <a:solidFill>
              <a:srgbClr val="6B8912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BE" dirty="0">
                <a:latin typeface="Roboto" panose="02000000000000000000" pitchFamily="2" charset="0"/>
                <a:ea typeface="Roboto" panose="02000000000000000000" pitchFamily="2" charset="0"/>
              </a:rPr>
              <a:t>Solutions pour les polices </a:t>
            </a:r>
            <a:r>
              <a:rPr lang="fr-BE" u="sng" dirty="0">
                <a:latin typeface="Roboto" panose="02000000000000000000" pitchFamily="2" charset="0"/>
                <a:ea typeface="Roboto" panose="02000000000000000000" pitchFamily="2" charset="0"/>
              </a:rPr>
              <a:t>déjà</a:t>
            </a:r>
            <a:r>
              <a:rPr lang="fr-BE" dirty="0">
                <a:latin typeface="Roboto" panose="02000000000000000000" pitchFamily="2" charset="0"/>
                <a:ea typeface="Roboto" panose="02000000000000000000" pitchFamily="2" charset="0"/>
              </a:rPr>
              <a:t> souscrites…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528EDA32-9B84-5AD2-975C-994C8FCB07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242957" y="5671008"/>
            <a:ext cx="1329655" cy="1881630"/>
          </a:xfrm>
          <a:prstGeom prst="rect">
            <a:avLst/>
          </a:prstGeom>
        </p:spPr>
      </p:pic>
      <p:sp>
        <p:nvSpPr>
          <p:cNvPr id="3" name="Espace réservé du numéro de diapositive 3">
            <a:extLst>
              <a:ext uri="{FF2B5EF4-FFF2-40B4-BE49-F238E27FC236}">
                <a16:creationId xmlns:a16="http://schemas.microsoft.com/office/drawing/2014/main" id="{FEA7D690-3EE3-A82B-BFFF-E621C12B6021}"/>
              </a:ext>
            </a:extLst>
          </p:cNvPr>
          <p:cNvSpPr txBox="1">
            <a:spLocks/>
          </p:cNvSpPr>
          <p:nvPr/>
        </p:nvSpPr>
        <p:spPr>
          <a:xfrm>
            <a:off x="4231189" y="6417181"/>
            <a:ext cx="3744416" cy="3341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fr-BE" sz="1051" b="1" dirty="0" err="1">
                <a:solidFill>
                  <a:prstClr val="black"/>
                </a:solidFill>
                <a:latin typeface="Roboto"/>
                <a:cs typeface="Roboto"/>
              </a:rPr>
              <a:t>Afer</a:t>
            </a:r>
            <a:r>
              <a:rPr lang="fr-BE" sz="1051" b="1" dirty="0">
                <a:solidFill>
                  <a:prstClr val="black"/>
                </a:solidFill>
                <a:latin typeface="Roboto"/>
                <a:cs typeface="Roboto"/>
              </a:rPr>
              <a:t> Europe+ – 7 avril 2025</a:t>
            </a:r>
            <a:br>
              <a:rPr lang="fr-BE" sz="1051" b="1" dirty="0">
                <a:solidFill>
                  <a:prstClr val="black"/>
                </a:solidFill>
                <a:latin typeface="Roboto"/>
                <a:cs typeface="Roboto"/>
              </a:rPr>
            </a:br>
            <a:r>
              <a:rPr lang="fr-BE" sz="1051" b="1" dirty="0">
                <a:solidFill>
                  <a:prstClr val="black"/>
                </a:solidFill>
                <a:latin typeface="Roboto"/>
                <a:cs typeface="Roboto"/>
                <a:hlinkClick r:id="rId3"/>
              </a:rPr>
              <a:t>office@dekeyser-associes.com</a:t>
            </a:r>
            <a:r>
              <a:rPr lang="fr-BE" sz="1051" b="1" dirty="0">
                <a:solidFill>
                  <a:prstClr val="black"/>
                </a:solidFill>
                <a:latin typeface="Roboto"/>
                <a:cs typeface="Roboto"/>
              </a:rPr>
              <a:t> </a:t>
            </a:r>
          </a:p>
          <a:p>
            <a:pPr algn="ctr">
              <a:defRPr/>
            </a:pPr>
            <a:r>
              <a:rPr lang="fr-BE" sz="1051" b="1" dirty="0">
                <a:solidFill>
                  <a:prstClr val="black"/>
                </a:solidFill>
              </a:rPr>
              <a:t>- </a:t>
            </a:r>
            <a:fld id="{9B7A23FC-8B32-47A1-8357-7A4E55C32D05}" type="slidenum">
              <a:rPr lang="fr-BE" sz="1051" b="1">
                <a:solidFill>
                  <a:prstClr val="black"/>
                </a:solidFill>
              </a:rPr>
              <a:pPr algn="ctr">
                <a:defRPr/>
              </a:pPr>
              <a:t>12</a:t>
            </a:fld>
            <a:r>
              <a:rPr lang="fr-BE" sz="1051" b="1" dirty="0">
                <a:solidFill>
                  <a:prstClr val="black"/>
                </a:solidFill>
              </a:rPr>
              <a:t> -</a:t>
            </a:r>
          </a:p>
        </p:txBody>
      </p:sp>
      <p:pic>
        <p:nvPicPr>
          <p:cNvPr id="6" name="Image 5" descr="Dekeyser_Logo_fr">
            <a:extLst>
              <a:ext uri="{FF2B5EF4-FFF2-40B4-BE49-F238E27FC236}">
                <a16:creationId xmlns:a16="http://schemas.microsoft.com/office/drawing/2014/main" id="{C3DA2FEE-4837-F4EF-6272-0347D564D6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83848" y="6234844"/>
            <a:ext cx="1568313" cy="522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906939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7">
            <a:extLst>
              <a:ext uri="{FF2B5EF4-FFF2-40B4-BE49-F238E27FC236}">
                <a16:creationId xmlns:a16="http://schemas.microsoft.com/office/drawing/2014/main" id="{648B288C-D990-FE7C-D38B-F234BE268C98}"/>
              </a:ext>
            </a:extLst>
          </p:cNvPr>
          <p:cNvSpPr txBox="1"/>
          <p:nvPr/>
        </p:nvSpPr>
        <p:spPr>
          <a:xfrm>
            <a:off x="1610686" y="267437"/>
            <a:ext cx="100919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800" b="1" dirty="0">
                <a:solidFill>
                  <a:srgbClr val="29394D"/>
                </a:solidFill>
                <a:latin typeface="Roboto Black" pitchFamily="2" charset="0"/>
                <a:ea typeface="Roboto Black" pitchFamily="2" charset="0"/>
              </a:rPr>
              <a:t>Cas concret</a:t>
            </a:r>
          </a:p>
        </p:txBody>
      </p:sp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2957C2C0-4CEA-B010-D2F4-EB05A0615B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8840814"/>
              </p:ext>
            </p:extLst>
          </p:nvPr>
        </p:nvGraphicFramePr>
        <p:xfrm>
          <a:off x="4034346" y="1975221"/>
          <a:ext cx="5040560" cy="196467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520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fr-BE" sz="2000" b="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</a:rPr>
                        <a:t>Preneur</a:t>
                      </a:r>
                    </a:p>
                  </a:txBody>
                  <a:tcPr marL="68580" marR="68580" marT="34291" marB="34291" anchor="ctr"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2000" b="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</a:rPr>
                        <a:t>A</a:t>
                      </a:r>
                    </a:p>
                  </a:txBody>
                  <a:tcPr marL="68580" marR="68580" marT="34291" marB="34291" anchor="ctr">
                    <a:solidFill>
                      <a:srgbClr val="D7E4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4892">
                <a:tc>
                  <a:txBody>
                    <a:bodyPr/>
                    <a:lstStyle/>
                    <a:p>
                      <a:pPr algn="ctr"/>
                      <a:r>
                        <a:rPr lang="fr-BE" sz="2000" b="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</a:rPr>
                        <a:t>Assuré</a:t>
                      </a:r>
                    </a:p>
                  </a:txBody>
                  <a:tcPr marL="68580" marR="68580" marT="34291" marB="34291" anchor="ctr"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2000" b="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</a:rPr>
                        <a:t>A</a:t>
                      </a:r>
                    </a:p>
                  </a:txBody>
                  <a:tcPr marL="68580" marR="68580" marT="34291" marB="34291" anchor="ctr">
                    <a:solidFill>
                      <a:srgbClr val="EFF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9704">
                <a:tc>
                  <a:txBody>
                    <a:bodyPr/>
                    <a:lstStyle/>
                    <a:p>
                      <a:pPr algn="ctr"/>
                      <a:r>
                        <a:rPr lang="fr-BE" sz="2000" b="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</a:rPr>
                        <a:t>Bénéficiaire</a:t>
                      </a:r>
                    </a:p>
                  </a:txBody>
                  <a:tcPr marL="68580" marR="68580" marT="34291" marB="34291" anchor="ctr">
                    <a:solidFill>
                      <a:srgbClr val="DEE7D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2000" b="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</a:rPr>
                        <a:t>B</a:t>
                      </a:r>
                    </a:p>
                  </a:txBody>
                  <a:tcPr marL="68580" marR="68580" marT="34291" marB="34291" anchor="ctr">
                    <a:solidFill>
                      <a:srgbClr val="DEE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10" name="Connecteur droit avec flèche 9">
            <a:extLst>
              <a:ext uri="{FF2B5EF4-FFF2-40B4-BE49-F238E27FC236}">
                <a16:creationId xmlns:a16="http://schemas.microsoft.com/office/drawing/2014/main" id="{AE9D3D4D-4991-1BC8-67CF-5B983CE99916}"/>
              </a:ext>
            </a:extLst>
          </p:cNvPr>
          <p:cNvCxnSpPr/>
          <p:nvPr/>
        </p:nvCxnSpPr>
        <p:spPr>
          <a:xfrm>
            <a:off x="7810150" y="4043494"/>
            <a:ext cx="0" cy="54528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>
            <a:extLst>
              <a:ext uri="{FF2B5EF4-FFF2-40B4-BE49-F238E27FC236}">
                <a16:creationId xmlns:a16="http://schemas.microsoft.com/office/drawing/2014/main" id="{9D41D455-15ED-37AA-00D7-F3767FD6B922}"/>
              </a:ext>
            </a:extLst>
          </p:cNvPr>
          <p:cNvSpPr txBox="1"/>
          <p:nvPr/>
        </p:nvSpPr>
        <p:spPr>
          <a:xfrm>
            <a:off x="6770123" y="4714213"/>
            <a:ext cx="2147165" cy="338554"/>
          </a:xfrm>
          <a:prstGeom prst="rect">
            <a:avLst/>
          </a:prstGeom>
          <a:solidFill>
            <a:srgbClr val="9BBB59"/>
          </a:solidFill>
        </p:spPr>
        <p:txBody>
          <a:bodyPr wrap="square">
            <a:spAutoFit/>
          </a:bodyPr>
          <a:lstStyle/>
          <a:p>
            <a:pPr algn="ctr">
              <a:buClr>
                <a:schemeClr val="tx1"/>
              </a:buClr>
            </a:pPr>
            <a:r>
              <a:rPr lang="fr-BE" sz="1600" dirty="0">
                <a:latin typeface="Roboto" panose="02000000000000000000" pitchFamily="2" charset="0"/>
              </a:rPr>
              <a:t>Impôt successoral ?</a:t>
            </a:r>
          </a:p>
        </p:txBody>
      </p: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D088D43E-7249-99E5-EDF6-AA092B5CDBD7}"/>
              </a:ext>
            </a:extLst>
          </p:cNvPr>
          <p:cNvGrpSpPr/>
          <p:nvPr/>
        </p:nvGrpSpPr>
        <p:grpSpPr>
          <a:xfrm>
            <a:off x="-33030" y="0"/>
            <a:ext cx="12085191" cy="7276650"/>
            <a:chOff x="-33030" y="0"/>
            <a:chExt cx="12085191" cy="727665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3ADBFB8-FCF6-8EFF-3258-FF76E79E4BC6}"/>
                </a:ext>
              </a:extLst>
            </p:cNvPr>
            <p:cNvSpPr/>
            <p:nvPr/>
          </p:nvSpPr>
          <p:spPr>
            <a:xfrm rot="10800000">
              <a:off x="0" y="0"/>
              <a:ext cx="1133857" cy="6860514"/>
            </a:xfrm>
            <a:prstGeom prst="rect">
              <a:avLst/>
            </a:prstGeom>
            <a:solidFill>
              <a:srgbClr val="9BBB5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758" dirty="0">
                <a:latin typeface="Roboto" panose="02000000000000000000" pitchFamily="2" charset="0"/>
              </a:endParaRPr>
            </a:p>
          </p:txBody>
        </p:sp>
        <p:pic>
          <p:nvPicPr>
            <p:cNvPr id="14" name="Image 13">
              <a:extLst>
                <a:ext uri="{FF2B5EF4-FFF2-40B4-BE49-F238E27FC236}">
                  <a16:creationId xmlns:a16="http://schemas.microsoft.com/office/drawing/2014/main" id="{E4B0AE2B-B15E-4A6B-1DA5-71FFFD9A005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5400000">
              <a:off x="242957" y="5671008"/>
              <a:ext cx="1329655" cy="1881630"/>
            </a:xfrm>
            <a:prstGeom prst="rect">
              <a:avLst/>
            </a:prstGeom>
          </p:spPr>
        </p:pic>
        <p:sp>
          <p:nvSpPr>
            <p:cNvPr id="15" name="Espace réservé du numéro de diapositive 3">
              <a:extLst>
                <a:ext uri="{FF2B5EF4-FFF2-40B4-BE49-F238E27FC236}">
                  <a16:creationId xmlns:a16="http://schemas.microsoft.com/office/drawing/2014/main" id="{A7F2F68B-9409-5DAA-247E-20DB806F7D11}"/>
                </a:ext>
              </a:extLst>
            </p:cNvPr>
            <p:cNvSpPr txBox="1">
              <a:spLocks/>
            </p:cNvSpPr>
            <p:nvPr/>
          </p:nvSpPr>
          <p:spPr>
            <a:xfrm>
              <a:off x="4231189" y="6417181"/>
              <a:ext cx="3744416" cy="334143"/>
            </a:xfrm>
            <a:prstGeom prst="rect">
              <a:avLst/>
            </a:prstGeom>
          </p:spPr>
          <p:txBody>
            <a:bodyPr vert="horz" lIns="91440" tIns="45720" rIns="91440" bIns="45720" rtlCol="0" anchor="ctr"/>
            <a:lstStyle>
              <a:defPPr>
                <a:defRPr lang="fr-FR"/>
              </a:defPPr>
              <a:lvl1pPr algn="r" rtl="0" fontAlgn="auto">
                <a:spcBef>
                  <a:spcPts val="0"/>
                </a:spcBef>
                <a:spcAft>
                  <a:spcPts val="0"/>
                </a:spcAft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algn="ctr">
                <a:defRPr/>
              </a:pPr>
              <a:r>
                <a:rPr lang="fr-BE" sz="1051" b="1" dirty="0" err="1">
                  <a:solidFill>
                    <a:prstClr val="black"/>
                  </a:solidFill>
                  <a:latin typeface="Roboto"/>
                  <a:cs typeface="Roboto"/>
                </a:rPr>
                <a:t>Afer</a:t>
              </a:r>
              <a:r>
                <a:rPr lang="fr-BE" sz="1051" b="1" dirty="0">
                  <a:solidFill>
                    <a:prstClr val="black"/>
                  </a:solidFill>
                  <a:latin typeface="Roboto"/>
                  <a:cs typeface="Roboto"/>
                </a:rPr>
                <a:t> Europe+ – 7 avril 2025</a:t>
              </a:r>
              <a:br>
                <a:rPr lang="fr-BE" sz="1051" b="1" dirty="0">
                  <a:solidFill>
                    <a:prstClr val="black"/>
                  </a:solidFill>
                  <a:latin typeface="Roboto"/>
                  <a:cs typeface="Roboto"/>
                </a:rPr>
              </a:br>
              <a:r>
                <a:rPr lang="fr-BE" sz="1051" b="1" dirty="0">
                  <a:solidFill>
                    <a:prstClr val="black"/>
                  </a:solidFill>
                  <a:latin typeface="Roboto"/>
                  <a:cs typeface="Roboto"/>
                  <a:hlinkClick r:id="rId3"/>
                </a:rPr>
                <a:t>office@dekeyser-associes.com</a:t>
              </a:r>
              <a:r>
                <a:rPr lang="fr-BE" sz="1051" b="1" dirty="0">
                  <a:solidFill>
                    <a:prstClr val="black"/>
                  </a:solidFill>
                  <a:latin typeface="Roboto"/>
                  <a:cs typeface="Roboto"/>
                </a:rPr>
                <a:t> </a:t>
              </a:r>
            </a:p>
            <a:p>
              <a:pPr algn="ctr">
                <a:defRPr/>
              </a:pPr>
              <a:r>
                <a:rPr lang="fr-BE" sz="1051" b="1" dirty="0">
                  <a:solidFill>
                    <a:prstClr val="black"/>
                  </a:solidFill>
                </a:rPr>
                <a:t>- </a:t>
              </a:r>
              <a:fld id="{9B7A23FC-8B32-47A1-8357-7A4E55C32D05}" type="slidenum">
                <a:rPr lang="fr-BE" sz="1051" b="1">
                  <a:solidFill>
                    <a:prstClr val="black"/>
                  </a:solidFill>
                </a:rPr>
                <a:pPr algn="ctr">
                  <a:defRPr/>
                </a:pPr>
                <a:t>13</a:t>
              </a:fld>
              <a:r>
                <a:rPr lang="fr-BE" sz="1051" b="1" dirty="0">
                  <a:solidFill>
                    <a:prstClr val="black"/>
                  </a:solidFill>
                </a:rPr>
                <a:t> -</a:t>
              </a:r>
            </a:p>
          </p:txBody>
        </p:sp>
        <p:pic>
          <p:nvPicPr>
            <p:cNvPr id="16" name="Image 15" descr="Dekeyser_Logo_fr">
              <a:extLst>
                <a:ext uri="{FF2B5EF4-FFF2-40B4-BE49-F238E27FC236}">
                  <a16:creationId xmlns:a16="http://schemas.microsoft.com/office/drawing/2014/main" id="{07BED1E1-8379-A793-B03B-5ED3EA17150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0483848" y="6234844"/>
              <a:ext cx="1568313" cy="5227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16116553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7">
            <a:extLst>
              <a:ext uri="{FF2B5EF4-FFF2-40B4-BE49-F238E27FC236}">
                <a16:creationId xmlns:a16="http://schemas.microsoft.com/office/drawing/2014/main" id="{648B288C-D990-FE7C-D38B-F234BE268C98}"/>
              </a:ext>
            </a:extLst>
          </p:cNvPr>
          <p:cNvSpPr txBox="1"/>
          <p:nvPr/>
        </p:nvSpPr>
        <p:spPr>
          <a:xfrm>
            <a:off x="1627463" y="261297"/>
            <a:ext cx="100919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800" b="1" u="sng" dirty="0">
                <a:solidFill>
                  <a:srgbClr val="29394D"/>
                </a:solidFill>
                <a:latin typeface="Roboto Black" pitchFamily="2" charset="0"/>
                <a:ea typeface="Roboto Black" pitchFamily="2" charset="0"/>
              </a:rPr>
              <a:t>Solution n°1</a:t>
            </a:r>
            <a:r>
              <a:rPr lang="fr-BE" sz="2800" b="1" dirty="0">
                <a:solidFill>
                  <a:srgbClr val="29394D"/>
                </a:solidFill>
                <a:latin typeface="Roboto Black" pitchFamily="2" charset="0"/>
                <a:ea typeface="Roboto Black" pitchFamily="2" charset="0"/>
              </a:rPr>
              <a:t> : Don d’assurance </a:t>
            </a: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1A473C2E-5034-AE0D-834B-1EB972F557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8126315"/>
              </p:ext>
            </p:extLst>
          </p:nvPr>
        </p:nvGraphicFramePr>
        <p:xfrm>
          <a:off x="3565738" y="1680535"/>
          <a:ext cx="6297519" cy="196467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520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772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fr-BE" sz="2000" b="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</a:rPr>
                        <a:t>Preneur</a:t>
                      </a:r>
                    </a:p>
                  </a:txBody>
                  <a:tcPr marL="68580" marR="68580" marT="34291" marB="34291" anchor="ctr"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2000" b="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</a:rPr>
                        <a:t>A                      B</a:t>
                      </a:r>
                    </a:p>
                  </a:txBody>
                  <a:tcPr marL="68580" marR="68580" marT="34291" marB="34291" anchor="ctr">
                    <a:solidFill>
                      <a:srgbClr val="D7E4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4892">
                <a:tc>
                  <a:txBody>
                    <a:bodyPr/>
                    <a:lstStyle/>
                    <a:p>
                      <a:pPr algn="ctr"/>
                      <a:r>
                        <a:rPr lang="fr-BE" sz="2000" b="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</a:rPr>
                        <a:t>Assuré</a:t>
                      </a:r>
                    </a:p>
                  </a:txBody>
                  <a:tcPr marL="68580" marR="68580" marT="34291" marB="34291" anchor="ctr"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2000" b="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</a:rPr>
                        <a:t>A</a:t>
                      </a:r>
                    </a:p>
                  </a:txBody>
                  <a:tcPr marL="68580" marR="68580" marT="34291" marB="34291" anchor="ctr">
                    <a:solidFill>
                      <a:srgbClr val="EFF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9704">
                <a:tc>
                  <a:txBody>
                    <a:bodyPr/>
                    <a:lstStyle/>
                    <a:p>
                      <a:pPr algn="ctr"/>
                      <a:r>
                        <a:rPr lang="fr-BE" sz="2000" b="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</a:rPr>
                        <a:t>Bénéficiaire</a:t>
                      </a:r>
                    </a:p>
                  </a:txBody>
                  <a:tcPr marL="68580" marR="68580" marT="34291" marB="34291" anchor="ctr">
                    <a:solidFill>
                      <a:srgbClr val="DEE7D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2000" b="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</a:rPr>
                        <a:t>B</a:t>
                      </a:r>
                    </a:p>
                  </a:txBody>
                  <a:tcPr marL="68580" marR="68580" marT="34291" marB="34291" anchor="ctr">
                    <a:solidFill>
                      <a:srgbClr val="DEE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" name="ZoneTexte 11">
            <a:extLst>
              <a:ext uri="{FF2B5EF4-FFF2-40B4-BE49-F238E27FC236}">
                <a16:creationId xmlns:a16="http://schemas.microsoft.com/office/drawing/2014/main" id="{D53D48CD-8584-2F23-44C0-03A6817875E7}"/>
              </a:ext>
            </a:extLst>
          </p:cNvPr>
          <p:cNvSpPr txBox="1"/>
          <p:nvPr/>
        </p:nvSpPr>
        <p:spPr>
          <a:xfrm>
            <a:off x="3473044" y="3897829"/>
            <a:ext cx="2097246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Clr>
                <a:schemeClr val="tx1"/>
              </a:buClr>
            </a:pPr>
            <a:r>
              <a:rPr lang="fr-BE" sz="1600" dirty="0">
                <a:solidFill>
                  <a:schemeClr val="accent6">
                    <a:lumMod val="75000"/>
                  </a:schemeClr>
                </a:solidFill>
                <a:latin typeface="Roboto" panose="02000000000000000000" pitchFamily="2" charset="0"/>
              </a:rPr>
              <a:t>Double formalisme ? </a:t>
            </a:r>
          </a:p>
          <a:p>
            <a:pPr>
              <a:buClr>
                <a:schemeClr val="tx1"/>
              </a:buClr>
            </a:pPr>
            <a:r>
              <a:rPr lang="fr-BE" sz="900" dirty="0">
                <a:latin typeface="Roboto" panose="02000000000000000000" pitchFamily="2" charset="0"/>
              </a:rPr>
              <a:t>(Art. 183 &amp; 184 L.4.4.14)</a:t>
            </a:r>
            <a:endParaRPr lang="fr-BE" sz="1200" dirty="0">
              <a:latin typeface="Roboto" panose="02000000000000000000" pitchFamily="2" charset="0"/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E73CEEAA-8D06-8351-B729-F3DF9D5A941A}"/>
              </a:ext>
            </a:extLst>
          </p:cNvPr>
          <p:cNvSpPr txBox="1"/>
          <p:nvPr/>
        </p:nvSpPr>
        <p:spPr>
          <a:xfrm>
            <a:off x="5512340" y="3897829"/>
            <a:ext cx="440963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fr-BE" sz="1600" dirty="0">
                <a:latin typeface="Roboto" panose="02000000000000000000" pitchFamily="2" charset="0"/>
              </a:rPr>
              <a:t>Avenant tripartite + pacte </a:t>
            </a:r>
            <a:r>
              <a:rPr lang="fr-BE" sz="1600" dirty="0">
                <a:solidFill>
                  <a:schemeClr val="accent6">
                    <a:lumMod val="75000"/>
                  </a:schemeClr>
                </a:solidFill>
                <a:latin typeface="Roboto" panose="02000000000000000000" pitchFamily="2" charset="0"/>
              </a:rPr>
              <a:t>adjoint</a:t>
            </a:r>
            <a:r>
              <a:rPr lang="fr-BE" sz="1600" dirty="0">
                <a:latin typeface="Roboto" panose="02000000000000000000" pitchFamily="2" charset="0"/>
              </a:rPr>
              <a:t> ?</a:t>
            </a:r>
          </a:p>
          <a:p>
            <a:pPr marL="285750" indent="-28575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fr-BE" sz="1600" dirty="0">
                <a:solidFill>
                  <a:schemeClr val="accent6">
                    <a:lumMod val="75000"/>
                  </a:schemeClr>
                </a:solidFill>
                <a:latin typeface="Roboto" panose="02000000000000000000" pitchFamily="2" charset="0"/>
              </a:rPr>
              <a:t>Acte notarié </a:t>
            </a:r>
            <a:r>
              <a:rPr lang="fr-BE" sz="1600" dirty="0">
                <a:latin typeface="Roboto" panose="02000000000000000000" pitchFamily="2" charset="0"/>
              </a:rPr>
              <a:t>+ avenant  tripartite ?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2A81F1D2-485B-1064-D204-1DF230EEFDD8}"/>
              </a:ext>
            </a:extLst>
          </p:cNvPr>
          <p:cNvSpPr txBox="1"/>
          <p:nvPr/>
        </p:nvSpPr>
        <p:spPr>
          <a:xfrm>
            <a:off x="3497229" y="4526392"/>
            <a:ext cx="150302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Clr>
                <a:schemeClr val="tx1"/>
              </a:buClr>
            </a:pPr>
            <a:r>
              <a:rPr lang="fr-BE" sz="1600" dirty="0">
                <a:solidFill>
                  <a:schemeClr val="accent6">
                    <a:lumMod val="75000"/>
                  </a:schemeClr>
                </a:solidFill>
                <a:latin typeface="Roboto" panose="02000000000000000000" pitchFamily="2" charset="0"/>
              </a:rPr>
              <a:t>Taxe 2 % ?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C79B766C-15B5-BBC1-16DC-C615218D46D0}"/>
              </a:ext>
            </a:extLst>
          </p:cNvPr>
          <p:cNvSpPr txBox="1"/>
          <p:nvPr/>
        </p:nvSpPr>
        <p:spPr>
          <a:xfrm>
            <a:off x="5512340" y="4513581"/>
            <a:ext cx="254878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Clr>
                <a:schemeClr val="tx1"/>
              </a:buClr>
            </a:pPr>
            <a:r>
              <a:rPr lang="fr-BE" sz="1600" dirty="0" err="1">
                <a:latin typeface="Roboto" panose="02000000000000000000" pitchFamily="2" charset="0"/>
              </a:rPr>
              <a:t>Ruling</a:t>
            </a:r>
            <a:r>
              <a:rPr lang="fr-BE" sz="1600" dirty="0">
                <a:latin typeface="Roboto" panose="02000000000000000000" pitchFamily="2" charset="0"/>
              </a:rPr>
              <a:t> 07.12.2018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97053937-5E8F-579B-7DE2-B84692F6CFDB}"/>
              </a:ext>
            </a:extLst>
          </p:cNvPr>
          <p:cNvSpPr txBox="1"/>
          <p:nvPr/>
        </p:nvSpPr>
        <p:spPr>
          <a:xfrm>
            <a:off x="3624460" y="5065200"/>
            <a:ext cx="6297519" cy="830997"/>
          </a:xfrm>
          <a:prstGeom prst="rect">
            <a:avLst/>
          </a:prstGeom>
          <a:solidFill>
            <a:srgbClr val="9BBB59"/>
          </a:solidFill>
        </p:spPr>
        <p:txBody>
          <a:bodyPr wrap="square">
            <a:spAutoFit/>
          </a:bodyPr>
          <a:lstStyle/>
          <a:p>
            <a:pPr>
              <a:buClr>
                <a:schemeClr val="tx1"/>
              </a:buClr>
            </a:pPr>
            <a:r>
              <a:rPr lang="fr-BE" sz="1600" i="1" dirty="0">
                <a:latin typeface="Roboto" panose="02000000000000000000" pitchFamily="2" charset="0"/>
              </a:rPr>
              <a:t>« La cession (…) ne rend pas la taxe sur les primes exigibles à condition que la cession soit effectuée en conformité avec le droit des assurances »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F00329F3-5F7E-71C2-B974-6396BFF394EB}"/>
              </a:ext>
            </a:extLst>
          </p:cNvPr>
          <p:cNvSpPr txBox="1"/>
          <p:nvPr/>
        </p:nvSpPr>
        <p:spPr>
          <a:xfrm>
            <a:off x="7162019" y="846072"/>
            <a:ext cx="191849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BE" sz="1600" b="0" dirty="0">
                <a:solidFill>
                  <a:schemeClr val="tx1"/>
                </a:solidFill>
                <a:latin typeface="Roboto" panose="02000000000000000000" pitchFamily="2" charset="0"/>
              </a:rPr>
              <a:t>Don d’assurance</a:t>
            </a:r>
          </a:p>
        </p:txBody>
      </p:sp>
      <p:cxnSp>
        <p:nvCxnSpPr>
          <p:cNvPr id="3" name="Connecteur : en arc 2">
            <a:extLst>
              <a:ext uri="{FF2B5EF4-FFF2-40B4-BE49-F238E27FC236}">
                <a16:creationId xmlns:a16="http://schemas.microsoft.com/office/drawing/2014/main" id="{5452DF5C-E5F6-D7B8-4B7A-D465A80BB198}"/>
              </a:ext>
            </a:extLst>
          </p:cNvPr>
          <p:cNvCxnSpPr>
            <a:cxnSpLocks/>
          </p:cNvCxnSpPr>
          <p:nvPr/>
        </p:nvCxnSpPr>
        <p:spPr>
          <a:xfrm rot="5400000" flipV="1">
            <a:off x="8030965" y="929716"/>
            <a:ext cx="60325" cy="1410335"/>
          </a:xfrm>
          <a:prstGeom prst="curvedConnector3">
            <a:avLst>
              <a:gd name="adj1" fmla="val -309027"/>
            </a:avLst>
          </a:prstGeom>
          <a:ln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e 4">
            <a:extLst>
              <a:ext uri="{FF2B5EF4-FFF2-40B4-BE49-F238E27FC236}">
                <a16:creationId xmlns:a16="http://schemas.microsoft.com/office/drawing/2014/main" id="{97C3135D-805D-0771-C05F-9BBCFD8FE7FD}"/>
              </a:ext>
            </a:extLst>
          </p:cNvPr>
          <p:cNvGrpSpPr/>
          <p:nvPr/>
        </p:nvGrpSpPr>
        <p:grpSpPr>
          <a:xfrm>
            <a:off x="-33030" y="0"/>
            <a:ext cx="12085191" cy="7276650"/>
            <a:chOff x="-33030" y="0"/>
            <a:chExt cx="12085191" cy="727665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B4EC3DD-916E-39F8-6BA1-10B039AE11BE}"/>
                </a:ext>
              </a:extLst>
            </p:cNvPr>
            <p:cNvSpPr/>
            <p:nvPr/>
          </p:nvSpPr>
          <p:spPr>
            <a:xfrm rot="10800000">
              <a:off x="0" y="0"/>
              <a:ext cx="1133857" cy="6860514"/>
            </a:xfrm>
            <a:prstGeom prst="rect">
              <a:avLst/>
            </a:prstGeom>
            <a:solidFill>
              <a:srgbClr val="9BBB5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758" dirty="0">
                <a:latin typeface="Roboto" panose="02000000000000000000" pitchFamily="2" charset="0"/>
              </a:endParaRPr>
            </a:p>
          </p:txBody>
        </p:sp>
        <p:pic>
          <p:nvPicPr>
            <p:cNvPr id="7" name="Image 6">
              <a:extLst>
                <a:ext uri="{FF2B5EF4-FFF2-40B4-BE49-F238E27FC236}">
                  <a16:creationId xmlns:a16="http://schemas.microsoft.com/office/drawing/2014/main" id="{A451550F-E023-B6E2-A965-6408A80BBF5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5400000">
              <a:off x="242957" y="5671008"/>
              <a:ext cx="1329655" cy="1881630"/>
            </a:xfrm>
            <a:prstGeom prst="rect">
              <a:avLst/>
            </a:prstGeom>
          </p:spPr>
        </p:pic>
        <p:sp>
          <p:nvSpPr>
            <p:cNvPr id="17" name="Espace réservé du numéro de diapositive 3">
              <a:extLst>
                <a:ext uri="{FF2B5EF4-FFF2-40B4-BE49-F238E27FC236}">
                  <a16:creationId xmlns:a16="http://schemas.microsoft.com/office/drawing/2014/main" id="{2C343C92-959A-A4A0-FF1B-49CF9A1CA74E}"/>
                </a:ext>
              </a:extLst>
            </p:cNvPr>
            <p:cNvSpPr txBox="1">
              <a:spLocks/>
            </p:cNvSpPr>
            <p:nvPr/>
          </p:nvSpPr>
          <p:spPr>
            <a:xfrm>
              <a:off x="4231189" y="6417181"/>
              <a:ext cx="3744416" cy="334143"/>
            </a:xfrm>
            <a:prstGeom prst="rect">
              <a:avLst/>
            </a:prstGeom>
          </p:spPr>
          <p:txBody>
            <a:bodyPr vert="horz" lIns="91440" tIns="45720" rIns="91440" bIns="45720" rtlCol="0" anchor="ctr"/>
            <a:lstStyle>
              <a:defPPr>
                <a:defRPr lang="fr-FR"/>
              </a:defPPr>
              <a:lvl1pPr algn="r" rtl="0" fontAlgn="auto">
                <a:spcBef>
                  <a:spcPts val="0"/>
                </a:spcBef>
                <a:spcAft>
                  <a:spcPts val="0"/>
                </a:spcAft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algn="ctr">
                <a:defRPr/>
              </a:pPr>
              <a:r>
                <a:rPr lang="fr-BE" sz="1051" b="1" dirty="0" err="1">
                  <a:solidFill>
                    <a:prstClr val="black"/>
                  </a:solidFill>
                  <a:latin typeface="Roboto"/>
                  <a:cs typeface="Roboto"/>
                </a:rPr>
                <a:t>Afer</a:t>
              </a:r>
              <a:r>
                <a:rPr lang="fr-BE" sz="1051" b="1" dirty="0">
                  <a:solidFill>
                    <a:prstClr val="black"/>
                  </a:solidFill>
                  <a:latin typeface="Roboto"/>
                  <a:cs typeface="Roboto"/>
                </a:rPr>
                <a:t> Europe+ – 7 avril 2025</a:t>
              </a:r>
              <a:br>
                <a:rPr lang="fr-BE" sz="1051" b="1" dirty="0">
                  <a:solidFill>
                    <a:prstClr val="black"/>
                  </a:solidFill>
                  <a:latin typeface="Roboto"/>
                  <a:cs typeface="Roboto"/>
                </a:rPr>
              </a:br>
              <a:r>
                <a:rPr lang="fr-BE" sz="1051" b="1" dirty="0">
                  <a:solidFill>
                    <a:prstClr val="black"/>
                  </a:solidFill>
                  <a:latin typeface="Roboto"/>
                  <a:cs typeface="Roboto"/>
                  <a:hlinkClick r:id="rId3"/>
                </a:rPr>
                <a:t>office@dekeyser-associes.com</a:t>
              </a:r>
              <a:r>
                <a:rPr lang="fr-BE" sz="1051" b="1" dirty="0">
                  <a:solidFill>
                    <a:prstClr val="black"/>
                  </a:solidFill>
                  <a:latin typeface="Roboto"/>
                  <a:cs typeface="Roboto"/>
                </a:rPr>
                <a:t> </a:t>
              </a:r>
            </a:p>
            <a:p>
              <a:pPr algn="ctr">
                <a:defRPr/>
              </a:pPr>
              <a:r>
                <a:rPr lang="fr-BE" sz="1051" b="1" dirty="0">
                  <a:solidFill>
                    <a:prstClr val="black"/>
                  </a:solidFill>
                </a:rPr>
                <a:t>- </a:t>
              </a:r>
              <a:fld id="{9B7A23FC-8B32-47A1-8357-7A4E55C32D05}" type="slidenum">
                <a:rPr lang="fr-BE" sz="1051" b="1">
                  <a:solidFill>
                    <a:prstClr val="black"/>
                  </a:solidFill>
                </a:rPr>
                <a:pPr algn="ctr">
                  <a:defRPr/>
                </a:pPr>
                <a:t>14</a:t>
              </a:fld>
              <a:r>
                <a:rPr lang="fr-BE" sz="1051" b="1" dirty="0">
                  <a:solidFill>
                    <a:prstClr val="black"/>
                  </a:solidFill>
                </a:rPr>
                <a:t> -</a:t>
              </a:r>
            </a:p>
          </p:txBody>
        </p:sp>
        <p:pic>
          <p:nvPicPr>
            <p:cNvPr id="18" name="Image 17" descr="Dekeyser_Logo_fr">
              <a:extLst>
                <a:ext uri="{FF2B5EF4-FFF2-40B4-BE49-F238E27FC236}">
                  <a16:creationId xmlns:a16="http://schemas.microsoft.com/office/drawing/2014/main" id="{3C983A24-7DC0-7D93-B230-1AD70A5F173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0483848" y="6234844"/>
              <a:ext cx="1568313" cy="5227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42938221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7">
            <a:extLst>
              <a:ext uri="{FF2B5EF4-FFF2-40B4-BE49-F238E27FC236}">
                <a16:creationId xmlns:a16="http://schemas.microsoft.com/office/drawing/2014/main" id="{80BB20A0-0939-227F-10F7-1988A54C6094}"/>
              </a:ext>
            </a:extLst>
          </p:cNvPr>
          <p:cNvSpPr txBox="1"/>
          <p:nvPr/>
        </p:nvSpPr>
        <p:spPr>
          <a:xfrm>
            <a:off x="1271941" y="337855"/>
            <a:ext cx="1110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3200" b="1" u="sng" dirty="0">
                <a:solidFill>
                  <a:srgbClr val="29394D"/>
                </a:solidFill>
                <a:latin typeface="Roboto Black" pitchFamily="2" charset="0"/>
                <a:ea typeface="Roboto Black" pitchFamily="2" charset="0"/>
              </a:rPr>
              <a:t>Solution n°1</a:t>
            </a:r>
            <a:r>
              <a:rPr lang="fr-BE" sz="3200" b="1" dirty="0">
                <a:solidFill>
                  <a:srgbClr val="29394D"/>
                </a:solidFill>
                <a:latin typeface="Roboto Black" pitchFamily="2" charset="0"/>
                <a:ea typeface="Roboto Black" pitchFamily="2" charset="0"/>
              </a:rPr>
              <a:t> : Don d’assurance &amp; régime de la diminution</a:t>
            </a:r>
            <a:endParaRPr lang="fr-BE" sz="2400" b="1" dirty="0">
              <a:solidFill>
                <a:srgbClr val="29394D"/>
              </a:solidFill>
              <a:latin typeface="Roboto Black" pitchFamily="2" charset="0"/>
              <a:ea typeface="Roboto Black" pitchFamily="2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90874EB-C9C8-8AB7-5F7F-78FB5BE9F5EB}"/>
              </a:ext>
            </a:extLst>
          </p:cNvPr>
          <p:cNvSpPr/>
          <p:nvPr/>
        </p:nvSpPr>
        <p:spPr>
          <a:xfrm>
            <a:off x="2133261" y="1233072"/>
            <a:ext cx="7732827" cy="3994684"/>
          </a:xfrm>
          <a:prstGeom prst="rect">
            <a:avLst/>
          </a:prstGeom>
          <a:solidFill>
            <a:srgbClr val="D7E4BD"/>
          </a:solidFill>
          <a:ln>
            <a:solidFill>
              <a:srgbClr val="9BBB59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fr-BE" dirty="0">
                <a:latin typeface="Roboto" panose="02000000000000000000" pitchFamily="2" charset="0"/>
              </a:rPr>
              <a:t>Madame a souscrit un CAV sur sa tête au profit de son fils</a:t>
            </a:r>
          </a:p>
          <a:p>
            <a:pPr algn="just"/>
            <a:endParaRPr lang="fr-BE" dirty="0">
              <a:latin typeface="Roboto" panose="02000000000000000000" pitchFamily="2" charset="0"/>
            </a:endParaRPr>
          </a:p>
          <a:p>
            <a:pPr algn="just"/>
            <a:r>
              <a:rPr lang="fr-BE" dirty="0">
                <a:latin typeface="Roboto" panose="02000000000000000000" pitchFamily="2" charset="0"/>
              </a:rPr>
              <a:t>Madame donne l’ensemble de ses droits sur le CAV à son fils</a:t>
            </a:r>
          </a:p>
          <a:p>
            <a:pPr algn="just"/>
            <a:endParaRPr lang="fr-BE" dirty="0">
              <a:latin typeface="Roboto" panose="02000000000000000000" pitchFamily="2" charset="0"/>
            </a:endParaRPr>
          </a:p>
          <a:p>
            <a:pPr algn="just"/>
            <a:r>
              <a:rPr lang="fr-BE" dirty="0">
                <a:latin typeface="Roboto" panose="02000000000000000000" pitchFamily="2" charset="0"/>
              </a:rPr>
              <a:t>Lors de la donation</a:t>
            </a:r>
          </a:p>
          <a:p>
            <a:pPr marL="742932" lvl="1" indent="-285744" algn="just">
              <a:buFont typeface="Wingdings" panose="05000000000000000000" pitchFamily="2" charset="2"/>
              <a:buChar char="Ø"/>
            </a:pPr>
            <a:r>
              <a:rPr lang="fr-BE" dirty="0">
                <a:latin typeface="Roboto" panose="02000000000000000000" pitchFamily="2" charset="0"/>
              </a:rPr>
              <a:t>la valeur de rachat du CAV est de 100</a:t>
            </a:r>
          </a:p>
          <a:p>
            <a:pPr marL="742932" lvl="1" indent="-285744" algn="just">
              <a:buFont typeface="Wingdings" panose="05000000000000000000" pitchFamily="2" charset="2"/>
              <a:buChar char="Ø"/>
            </a:pPr>
            <a:r>
              <a:rPr lang="fr-BE" dirty="0">
                <a:latin typeface="Roboto" panose="02000000000000000000" pitchFamily="2" charset="0"/>
              </a:rPr>
              <a:t>la donation est soumise aux droits d’enregistrement</a:t>
            </a:r>
          </a:p>
          <a:p>
            <a:pPr marL="742932" lvl="1" indent="-285744" algn="just">
              <a:buFont typeface="Wingdings" panose="05000000000000000000" pitchFamily="2" charset="2"/>
              <a:buChar char="Ø"/>
            </a:pPr>
            <a:endParaRPr lang="fr-BE" dirty="0">
              <a:latin typeface="Roboto" panose="02000000000000000000" pitchFamily="2" charset="0"/>
            </a:endParaRPr>
          </a:p>
          <a:p>
            <a:pPr algn="just"/>
            <a:r>
              <a:rPr lang="fr-BE" dirty="0">
                <a:latin typeface="Roboto" panose="02000000000000000000" pitchFamily="2" charset="0"/>
              </a:rPr>
              <a:t>Au décès de Madame, son fils recueille 120</a:t>
            </a:r>
          </a:p>
          <a:p>
            <a:pPr algn="just"/>
            <a:endParaRPr lang="fr-BE" dirty="0">
              <a:latin typeface="Roboto" panose="02000000000000000000" pitchFamily="2" charset="0"/>
            </a:endParaRPr>
          </a:p>
          <a:p>
            <a:pPr algn="just"/>
            <a:r>
              <a:rPr lang="fr-BE" dirty="0">
                <a:latin typeface="Roboto" panose="02000000000000000000" pitchFamily="2" charset="0"/>
              </a:rPr>
              <a:t>Grâce au « régime de diminution » : le fils ne sera redevable de droits de succession que sur 20</a:t>
            </a:r>
          </a:p>
          <a:p>
            <a:pPr algn="just"/>
            <a:endParaRPr lang="fr-BE" dirty="0">
              <a:latin typeface="Roboto" panose="02000000000000000000" pitchFamily="2" charset="0"/>
            </a:endParaRPr>
          </a:p>
          <a:p>
            <a:pPr algn="just"/>
            <a:r>
              <a:rPr lang="fr-BE" dirty="0">
                <a:latin typeface="Roboto" panose="02000000000000000000" pitchFamily="2" charset="0"/>
              </a:rPr>
              <a:t>Si don au bénéficiaire n’est pas enregistré : 120 ou délai 3/5 ans?</a:t>
            </a: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130CB519-BE51-5BA6-8A64-F3B7C5C2E26C}"/>
              </a:ext>
            </a:extLst>
          </p:cNvPr>
          <p:cNvGrpSpPr/>
          <p:nvPr/>
        </p:nvGrpSpPr>
        <p:grpSpPr>
          <a:xfrm>
            <a:off x="-33030" y="0"/>
            <a:ext cx="12085191" cy="7276650"/>
            <a:chOff x="-33030" y="0"/>
            <a:chExt cx="12085191" cy="727665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D9B3E4BD-5496-F226-6F40-17B21A23A15D}"/>
                </a:ext>
              </a:extLst>
            </p:cNvPr>
            <p:cNvSpPr/>
            <p:nvPr/>
          </p:nvSpPr>
          <p:spPr>
            <a:xfrm rot="10800000">
              <a:off x="0" y="0"/>
              <a:ext cx="1133857" cy="6860514"/>
            </a:xfrm>
            <a:prstGeom prst="rect">
              <a:avLst/>
            </a:prstGeom>
            <a:solidFill>
              <a:srgbClr val="9BBB5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758" dirty="0">
                <a:latin typeface="Roboto" panose="02000000000000000000" pitchFamily="2" charset="0"/>
              </a:endParaRPr>
            </a:p>
          </p:txBody>
        </p:sp>
        <p:pic>
          <p:nvPicPr>
            <p:cNvPr id="7" name="Image 6">
              <a:extLst>
                <a:ext uri="{FF2B5EF4-FFF2-40B4-BE49-F238E27FC236}">
                  <a16:creationId xmlns:a16="http://schemas.microsoft.com/office/drawing/2014/main" id="{B9C529E9-B73F-ECAE-C98E-E530EC1A8EE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5400000">
              <a:off x="242957" y="5671008"/>
              <a:ext cx="1329655" cy="1881630"/>
            </a:xfrm>
            <a:prstGeom prst="rect">
              <a:avLst/>
            </a:prstGeom>
          </p:spPr>
        </p:pic>
        <p:sp>
          <p:nvSpPr>
            <p:cNvPr id="9" name="Espace réservé du numéro de diapositive 3">
              <a:extLst>
                <a:ext uri="{FF2B5EF4-FFF2-40B4-BE49-F238E27FC236}">
                  <a16:creationId xmlns:a16="http://schemas.microsoft.com/office/drawing/2014/main" id="{EBF69EB8-EC97-3832-C204-1C87CD19B2E9}"/>
                </a:ext>
              </a:extLst>
            </p:cNvPr>
            <p:cNvSpPr txBox="1">
              <a:spLocks/>
            </p:cNvSpPr>
            <p:nvPr/>
          </p:nvSpPr>
          <p:spPr>
            <a:xfrm>
              <a:off x="4231189" y="6417181"/>
              <a:ext cx="3744416" cy="334143"/>
            </a:xfrm>
            <a:prstGeom prst="rect">
              <a:avLst/>
            </a:prstGeom>
          </p:spPr>
          <p:txBody>
            <a:bodyPr vert="horz" lIns="91440" tIns="45720" rIns="91440" bIns="45720" rtlCol="0" anchor="ctr"/>
            <a:lstStyle>
              <a:defPPr>
                <a:defRPr lang="fr-FR"/>
              </a:defPPr>
              <a:lvl1pPr algn="r" rtl="0" fontAlgn="auto">
                <a:spcBef>
                  <a:spcPts val="0"/>
                </a:spcBef>
                <a:spcAft>
                  <a:spcPts val="0"/>
                </a:spcAft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algn="ctr">
                <a:defRPr/>
              </a:pPr>
              <a:r>
                <a:rPr lang="fr-BE" sz="1051" b="1" dirty="0" err="1">
                  <a:solidFill>
                    <a:prstClr val="black"/>
                  </a:solidFill>
                  <a:latin typeface="Roboto"/>
                  <a:cs typeface="Roboto"/>
                </a:rPr>
                <a:t>Afer</a:t>
              </a:r>
              <a:r>
                <a:rPr lang="fr-BE" sz="1051" b="1" dirty="0">
                  <a:solidFill>
                    <a:prstClr val="black"/>
                  </a:solidFill>
                  <a:latin typeface="Roboto"/>
                  <a:cs typeface="Roboto"/>
                </a:rPr>
                <a:t> Europe+ – 7 avril 2025</a:t>
              </a:r>
              <a:br>
                <a:rPr lang="fr-BE" sz="1051" b="1" dirty="0">
                  <a:solidFill>
                    <a:prstClr val="black"/>
                  </a:solidFill>
                  <a:latin typeface="Roboto"/>
                  <a:cs typeface="Roboto"/>
                </a:rPr>
              </a:br>
              <a:r>
                <a:rPr lang="fr-BE" sz="1051" b="1" dirty="0">
                  <a:solidFill>
                    <a:prstClr val="black"/>
                  </a:solidFill>
                  <a:latin typeface="Roboto"/>
                  <a:cs typeface="Roboto"/>
                  <a:hlinkClick r:id="rId3"/>
                </a:rPr>
                <a:t>office@dekeyser-associes.com</a:t>
              </a:r>
              <a:r>
                <a:rPr lang="fr-BE" sz="1051" b="1" dirty="0">
                  <a:solidFill>
                    <a:prstClr val="black"/>
                  </a:solidFill>
                  <a:latin typeface="Roboto"/>
                  <a:cs typeface="Roboto"/>
                </a:rPr>
                <a:t> </a:t>
              </a:r>
            </a:p>
            <a:p>
              <a:pPr algn="ctr">
                <a:defRPr/>
              </a:pPr>
              <a:r>
                <a:rPr lang="fr-BE" sz="1051" b="1" dirty="0">
                  <a:solidFill>
                    <a:prstClr val="black"/>
                  </a:solidFill>
                </a:rPr>
                <a:t>- </a:t>
              </a:r>
              <a:fld id="{9B7A23FC-8B32-47A1-8357-7A4E55C32D05}" type="slidenum">
                <a:rPr lang="fr-BE" sz="1051" b="1">
                  <a:solidFill>
                    <a:prstClr val="black"/>
                  </a:solidFill>
                </a:rPr>
                <a:pPr algn="ctr">
                  <a:defRPr/>
                </a:pPr>
                <a:t>15</a:t>
              </a:fld>
              <a:r>
                <a:rPr lang="fr-BE" sz="1051" b="1" dirty="0">
                  <a:solidFill>
                    <a:prstClr val="black"/>
                  </a:solidFill>
                </a:rPr>
                <a:t> -</a:t>
              </a:r>
            </a:p>
          </p:txBody>
        </p:sp>
        <p:pic>
          <p:nvPicPr>
            <p:cNvPr id="11" name="Image 10" descr="Dekeyser_Logo_fr">
              <a:extLst>
                <a:ext uri="{FF2B5EF4-FFF2-40B4-BE49-F238E27FC236}">
                  <a16:creationId xmlns:a16="http://schemas.microsoft.com/office/drawing/2014/main" id="{4C5BA3EF-9374-2BFF-CE39-D4E9F27ED2C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0483848" y="6234844"/>
              <a:ext cx="1568313" cy="5227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" name="ZoneTexte 5">
            <a:extLst>
              <a:ext uri="{FF2B5EF4-FFF2-40B4-BE49-F238E27FC236}">
                <a16:creationId xmlns:a16="http://schemas.microsoft.com/office/drawing/2014/main" id="{1D8068FC-7649-1B5B-60A3-C7B5295E243A}"/>
              </a:ext>
            </a:extLst>
          </p:cNvPr>
          <p:cNvSpPr txBox="1"/>
          <p:nvPr/>
        </p:nvSpPr>
        <p:spPr>
          <a:xfrm>
            <a:off x="2027208" y="5453136"/>
            <a:ext cx="4605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dirty="0">
                <a:solidFill>
                  <a:srgbClr val="77933C"/>
                </a:solidFill>
              </a:rPr>
              <a:t>QUID absence de désignation bénéficiaire ? </a:t>
            </a:r>
            <a:endParaRPr lang="fr-BE" dirty="0">
              <a:solidFill>
                <a:srgbClr val="7793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2652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7">
            <a:extLst>
              <a:ext uri="{FF2B5EF4-FFF2-40B4-BE49-F238E27FC236}">
                <a16:creationId xmlns:a16="http://schemas.microsoft.com/office/drawing/2014/main" id="{648B288C-D990-FE7C-D38B-F234BE268C98}"/>
              </a:ext>
            </a:extLst>
          </p:cNvPr>
          <p:cNvSpPr txBox="1"/>
          <p:nvPr/>
        </p:nvSpPr>
        <p:spPr>
          <a:xfrm>
            <a:off x="1627464" y="261160"/>
            <a:ext cx="101003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800" b="1" dirty="0">
                <a:solidFill>
                  <a:srgbClr val="29394D"/>
                </a:solidFill>
                <a:latin typeface="Roboto Black" pitchFamily="2" charset="0"/>
                <a:ea typeface="Roboto Black" pitchFamily="2" charset="0"/>
              </a:rPr>
              <a:t>Don d’assurance : documentation</a:t>
            </a:r>
            <a:endParaRPr lang="fr-BE" sz="2800" b="1" i="1" dirty="0">
              <a:solidFill>
                <a:srgbClr val="29394D"/>
              </a:solidFill>
              <a:latin typeface="Roboto Black" pitchFamily="2" charset="0"/>
              <a:ea typeface="Roboto Black" pitchFamily="2" charset="0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B6C03546-6112-0371-A96F-5C4D0EB7426B}"/>
              </a:ext>
            </a:extLst>
          </p:cNvPr>
          <p:cNvSpPr txBox="1"/>
          <p:nvPr/>
        </p:nvSpPr>
        <p:spPr>
          <a:xfrm>
            <a:off x="2021746" y="1348621"/>
            <a:ext cx="92446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BE" dirty="0">
                <a:latin typeface="Roboto" panose="02000000000000000000" pitchFamily="2" charset="0"/>
              </a:rPr>
              <a:t>G. HOMANS, « Don d’assurance : quelle opportunité à ne pas désigner de bénéficiaire ? », </a:t>
            </a:r>
            <a:r>
              <a:rPr lang="fr-BE" dirty="0">
                <a:solidFill>
                  <a:srgbClr val="77933C"/>
                </a:solidFill>
                <a:latin typeface="Roboto" panose="02000000000000000000" pitchFamily="2" charset="0"/>
              </a:rPr>
              <a:t>Revue de planification patrimoniale belge &amp; international</a:t>
            </a:r>
            <a:r>
              <a:rPr lang="fr-BE" dirty="0">
                <a:latin typeface="Roboto" panose="02000000000000000000" pitchFamily="2" charset="0"/>
              </a:rPr>
              <a:t>, Larcier, 2023/2, p.146</a:t>
            </a:r>
            <a:endParaRPr lang="fr-BE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39429F90-49D4-A004-95EA-2EEF69DD17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04573" y="3181407"/>
            <a:ext cx="1638529" cy="1629002"/>
          </a:xfrm>
          <a:prstGeom prst="rect">
            <a:avLst/>
          </a:prstGeom>
        </p:spPr>
      </p:pic>
      <p:grpSp>
        <p:nvGrpSpPr>
          <p:cNvPr id="4" name="Groupe 3">
            <a:extLst>
              <a:ext uri="{FF2B5EF4-FFF2-40B4-BE49-F238E27FC236}">
                <a16:creationId xmlns:a16="http://schemas.microsoft.com/office/drawing/2014/main" id="{DEA722A7-1B42-C464-8206-72FC518CB5A1}"/>
              </a:ext>
            </a:extLst>
          </p:cNvPr>
          <p:cNvGrpSpPr/>
          <p:nvPr/>
        </p:nvGrpSpPr>
        <p:grpSpPr>
          <a:xfrm>
            <a:off x="-33030" y="0"/>
            <a:ext cx="12085191" cy="7276650"/>
            <a:chOff x="-33030" y="0"/>
            <a:chExt cx="12085191" cy="727665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1A58E877-35FC-C24A-79A0-6184CAFF1F86}"/>
                </a:ext>
              </a:extLst>
            </p:cNvPr>
            <p:cNvSpPr/>
            <p:nvPr/>
          </p:nvSpPr>
          <p:spPr>
            <a:xfrm rot="10800000">
              <a:off x="0" y="0"/>
              <a:ext cx="1133857" cy="6860514"/>
            </a:xfrm>
            <a:prstGeom prst="rect">
              <a:avLst/>
            </a:prstGeom>
            <a:solidFill>
              <a:srgbClr val="9BBB5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758" dirty="0">
                <a:latin typeface="Roboto" panose="02000000000000000000" pitchFamily="2" charset="0"/>
              </a:endParaRPr>
            </a:p>
          </p:txBody>
        </p:sp>
        <p:pic>
          <p:nvPicPr>
            <p:cNvPr id="7" name="Image 6">
              <a:extLst>
                <a:ext uri="{FF2B5EF4-FFF2-40B4-BE49-F238E27FC236}">
                  <a16:creationId xmlns:a16="http://schemas.microsoft.com/office/drawing/2014/main" id="{9B451F5F-A6BB-91AA-423F-E157FB7CB78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5400000">
              <a:off x="242957" y="5671008"/>
              <a:ext cx="1329655" cy="1881630"/>
            </a:xfrm>
            <a:prstGeom prst="rect">
              <a:avLst/>
            </a:prstGeom>
          </p:spPr>
        </p:pic>
        <p:sp>
          <p:nvSpPr>
            <p:cNvPr id="12" name="Espace réservé du numéro de diapositive 3">
              <a:extLst>
                <a:ext uri="{FF2B5EF4-FFF2-40B4-BE49-F238E27FC236}">
                  <a16:creationId xmlns:a16="http://schemas.microsoft.com/office/drawing/2014/main" id="{29BE3D39-7E1C-61F6-350A-A4632093D281}"/>
                </a:ext>
              </a:extLst>
            </p:cNvPr>
            <p:cNvSpPr txBox="1">
              <a:spLocks/>
            </p:cNvSpPr>
            <p:nvPr/>
          </p:nvSpPr>
          <p:spPr>
            <a:xfrm>
              <a:off x="4231189" y="6417181"/>
              <a:ext cx="3744416" cy="334143"/>
            </a:xfrm>
            <a:prstGeom prst="rect">
              <a:avLst/>
            </a:prstGeom>
          </p:spPr>
          <p:txBody>
            <a:bodyPr vert="horz" lIns="91440" tIns="45720" rIns="91440" bIns="45720" rtlCol="0" anchor="ctr"/>
            <a:lstStyle>
              <a:defPPr>
                <a:defRPr lang="fr-FR"/>
              </a:defPPr>
              <a:lvl1pPr algn="r" rtl="0" fontAlgn="auto">
                <a:spcBef>
                  <a:spcPts val="0"/>
                </a:spcBef>
                <a:spcAft>
                  <a:spcPts val="0"/>
                </a:spcAft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algn="ctr">
                <a:defRPr/>
              </a:pPr>
              <a:r>
                <a:rPr lang="fr-BE" sz="1051" b="1" dirty="0" err="1">
                  <a:solidFill>
                    <a:prstClr val="black"/>
                  </a:solidFill>
                  <a:latin typeface="Roboto"/>
                  <a:cs typeface="Roboto"/>
                </a:rPr>
                <a:t>Afer</a:t>
              </a:r>
              <a:r>
                <a:rPr lang="fr-BE" sz="1051" b="1" dirty="0">
                  <a:solidFill>
                    <a:prstClr val="black"/>
                  </a:solidFill>
                  <a:latin typeface="Roboto"/>
                  <a:cs typeface="Roboto"/>
                </a:rPr>
                <a:t> Europe+ – 7 avril 2025</a:t>
              </a:r>
              <a:br>
                <a:rPr lang="fr-BE" sz="1051" b="1" dirty="0">
                  <a:solidFill>
                    <a:prstClr val="black"/>
                  </a:solidFill>
                  <a:latin typeface="Roboto"/>
                  <a:cs typeface="Roboto"/>
                </a:rPr>
              </a:br>
              <a:r>
                <a:rPr lang="fr-BE" sz="1051" b="1" dirty="0">
                  <a:solidFill>
                    <a:prstClr val="black"/>
                  </a:solidFill>
                  <a:latin typeface="Roboto"/>
                  <a:cs typeface="Roboto"/>
                  <a:hlinkClick r:id="rId4"/>
                </a:rPr>
                <a:t>office@dekeyser-associes.com</a:t>
              </a:r>
              <a:r>
                <a:rPr lang="fr-BE" sz="1051" b="1" dirty="0">
                  <a:solidFill>
                    <a:prstClr val="black"/>
                  </a:solidFill>
                  <a:latin typeface="Roboto"/>
                  <a:cs typeface="Roboto"/>
                </a:rPr>
                <a:t> </a:t>
              </a:r>
            </a:p>
            <a:p>
              <a:pPr algn="ctr">
                <a:defRPr/>
              </a:pPr>
              <a:r>
                <a:rPr lang="fr-BE" sz="1051" b="1" dirty="0">
                  <a:solidFill>
                    <a:prstClr val="black"/>
                  </a:solidFill>
                </a:rPr>
                <a:t>- </a:t>
              </a:r>
              <a:fld id="{9B7A23FC-8B32-47A1-8357-7A4E55C32D05}" type="slidenum">
                <a:rPr lang="fr-BE" sz="1051" b="1">
                  <a:solidFill>
                    <a:prstClr val="black"/>
                  </a:solidFill>
                </a:rPr>
                <a:pPr algn="ctr">
                  <a:defRPr/>
                </a:pPr>
                <a:t>16</a:t>
              </a:fld>
              <a:r>
                <a:rPr lang="fr-BE" sz="1051" b="1" dirty="0">
                  <a:solidFill>
                    <a:prstClr val="black"/>
                  </a:solidFill>
                </a:rPr>
                <a:t> -</a:t>
              </a:r>
            </a:p>
          </p:txBody>
        </p:sp>
        <p:pic>
          <p:nvPicPr>
            <p:cNvPr id="14" name="Image 13" descr="Dekeyser_Logo_fr">
              <a:extLst>
                <a:ext uri="{FF2B5EF4-FFF2-40B4-BE49-F238E27FC236}">
                  <a16:creationId xmlns:a16="http://schemas.microsoft.com/office/drawing/2014/main" id="{ACD7CD32-9E61-C3F1-0391-E56507634F5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0483848" y="6234844"/>
              <a:ext cx="1568313" cy="5227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30098706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7">
            <a:extLst>
              <a:ext uri="{FF2B5EF4-FFF2-40B4-BE49-F238E27FC236}">
                <a16:creationId xmlns:a16="http://schemas.microsoft.com/office/drawing/2014/main" id="{6E9B613D-26FA-3470-1D78-CC15D666CD92}"/>
              </a:ext>
            </a:extLst>
          </p:cNvPr>
          <p:cNvSpPr txBox="1"/>
          <p:nvPr/>
        </p:nvSpPr>
        <p:spPr>
          <a:xfrm>
            <a:off x="1893043" y="227806"/>
            <a:ext cx="11101504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3900" b="1" dirty="0">
                <a:solidFill>
                  <a:srgbClr val="29394D"/>
                </a:solidFill>
                <a:latin typeface="Roboto Black" pitchFamily="2" charset="0"/>
                <a:ea typeface="Roboto Black" pitchFamily="2" charset="0"/>
              </a:rPr>
              <a:t>Solution 2 : sortie, donation &amp; souscription</a:t>
            </a:r>
            <a:endParaRPr lang="fr-BE" sz="3200" b="1" dirty="0">
              <a:solidFill>
                <a:srgbClr val="29394D"/>
              </a:solidFill>
              <a:latin typeface="Roboto Black" pitchFamily="2" charset="0"/>
              <a:ea typeface="Roboto Black" pitchFamily="2" charset="0"/>
            </a:endParaRP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F10EA574-9C31-2143-2EFA-088735FF31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767225"/>
              </p:ext>
            </p:extLst>
          </p:nvPr>
        </p:nvGraphicFramePr>
        <p:xfrm>
          <a:off x="6491636" y="2587124"/>
          <a:ext cx="4032450" cy="144016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85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38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5092">
                <a:tc>
                  <a:txBody>
                    <a:bodyPr/>
                    <a:lstStyle/>
                    <a:p>
                      <a:pPr algn="ctr"/>
                      <a:r>
                        <a:rPr lang="fr-BE" sz="2000" b="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</a:rPr>
                        <a:t>Preneur</a:t>
                      </a:r>
                    </a:p>
                  </a:txBody>
                  <a:tcPr marL="68580" marR="68580" marT="34291" marB="34291"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2000" b="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</a:rPr>
                        <a:t>B</a:t>
                      </a:r>
                    </a:p>
                  </a:txBody>
                  <a:tcPr marL="68580" marR="68580" marT="34291" marB="34291">
                    <a:solidFill>
                      <a:srgbClr val="D7E4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9367">
                <a:tc>
                  <a:txBody>
                    <a:bodyPr/>
                    <a:lstStyle/>
                    <a:p>
                      <a:pPr algn="ctr"/>
                      <a:r>
                        <a:rPr lang="fr-BE" sz="2000" b="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</a:rPr>
                        <a:t>Assuré</a:t>
                      </a:r>
                    </a:p>
                  </a:txBody>
                  <a:tcPr marL="68580" marR="68580" marT="34291" marB="34291"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2000" b="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</a:rPr>
                        <a:t>A</a:t>
                      </a:r>
                    </a:p>
                  </a:txBody>
                  <a:tcPr marL="68580" marR="68580" marT="34291" marB="34291">
                    <a:solidFill>
                      <a:srgbClr val="EFF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703">
                <a:tc>
                  <a:txBody>
                    <a:bodyPr/>
                    <a:lstStyle/>
                    <a:p>
                      <a:pPr algn="ctr"/>
                      <a:r>
                        <a:rPr lang="fr-BE" sz="2000" b="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</a:rPr>
                        <a:t>Bénéficiaire</a:t>
                      </a:r>
                    </a:p>
                  </a:txBody>
                  <a:tcPr marL="68580" marR="68580" marT="34291" marB="34291">
                    <a:solidFill>
                      <a:srgbClr val="DEE7D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2000" b="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</a:rPr>
                        <a:t>B</a:t>
                      </a:r>
                    </a:p>
                  </a:txBody>
                  <a:tcPr marL="68580" marR="68580" marT="34291" marB="34291">
                    <a:solidFill>
                      <a:srgbClr val="DEE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5" name="Connecteur droit avec flèche 4">
            <a:extLst>
              <a:ext uri="{FF2B5EF4-FFF2-40B4-BE49-F238E27FC236}">
                <a16:creationId xmlns:a16="http://schemas.microsoft.com/office/drawing/2014/main" id="{50BA86AE-9447-FE15-E452-90E060FC0D02}"/>
              </a:ext>
            </a:extLst>
          </p:cNvPr>
          <p:cNvCxnSpPr>
            <a:cxnSpLocks/>
          </p:cNvCxnSpPr>
          <p:nvPr/>
        </p:nvCxnSpPr>
        <p:spPr>
          <a:xfrm>
            <a:off x="3951267" y="2041589"/>
            <a:ext cx="0" cy="566095"/>
          </a:xfrm>
          <a:prstGeom prst="straightConnector1">
            <a:avLst/>
          </a:prstGeom>
          <a:ln w="25400">
            <a:headEnd type="triangle"/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Connecteur droit avec flèche 7">
            <a:extLst>
              <a:ext uri="{FF2B5EF4-FFF2-40B4-BE49-F238E27FC236}">
                <a16:creationId xmlns:a16="http://schemas.microsoft.com/office/drawing/2014/main" id="{E94E21E7-D506-8F0F-0C5E-8DA19F92CE5D}"/>
              </a:ext>
            </a:extLst>
          </p:cNvPr>
          <p:cNvCxnSpPr>
            <a:cxnSpLocks/>
          </p:cNvCxnSpPr>
          <p:nvPr/>
        </p:nvCxnSpPr>
        <p:spPr>
          <a:xfrm>
            <a:off x="8415763" y="2041589"/>
            <a:ext cx="0" cy="566095"/>
          </a:xfrm>
          <a:prstGeom prst="straightConnector1">
            <a:avLst/>
          </a:prstGeom>
          <a:ln w="25400">
            <a:headEnd type="non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ZoneTexte 9">
            <a:extLst>
              <a:ext uri="{FF2B5EF4-FFF2-40B4-BE49-F238E27FC236}">
                <a16:creationId xmlns:a16="http://schemas.microsoft.com/office/drawing/2014/main" id="{5F6959AE-AEAC-E20D-4423-C8D70EBFFABD}"/>
              </a:ext>
            </a:extLst>
          </p:cNvPr>
          <p:cNvSpPr txBox="1"/>
          <p:nvPr/>
        </p:nvSpPr>
        <p:spPr>
          <a:xfrm>
            <a:off x="3978331" y="1341590"/>
            <a:ext cx="8520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000" dirty="0">
                <a:latin typeface="Roboto" panose="02000000000000000000" pitchFamily="2" charset="0"/>
              </a:rPr>
              <a:t>A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5619D3E8-792D-EFFD-F77A-7416CB381B40}"/>
              </a:ext>
            </a:extLst>
          </p:cNvPr>
          <p:cNvSpPr txBox="1"/>
          <p:nvPr/>
        </p:nvSpPr>
        <p:spPr>
          <a:xfrm>
            <a:off x="7983717" y="1324099"/>
            <a:ext cx="10482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000" dirty="0">
                <a:latin typeface="Roboto" panose="02000000000000000000" pitchFamily="2" charset="0"/>
              </a:rPr>
              <a:t>B</a:t>
            </a:r>
          </a:p>
        </p:txBody>
      </p:sp>
      <p:cxnSp>
        <p:nvCxnSpPr>
          <p:cNvPr id="15" name="Connecteur droit avec flèche 14">
            <a:extLst>
              <a:ext uri="{FF2B5EF4-FFF2-40B4-BE49-F238E27FC236}">
                <a16:creationId xmlns:a16="http://schemas.microsoft.com/office/drawing/2014/main" id="{573F50B9-9F4D-8C8E-54A0-C26DDDA030F5}"/>
              </a:ext>
            </a:extLst>
          </p:cNvPr>
          <p:cNvCxnSpPr>
            <a:cxnSpLocks/>
          </p:cNvCxnSpPr>
          <p:nvPr/>
        </p:nvCxnSpPr>
        <p:spPr>
          <a:xfrm flipH="1">
            <a:off x="4400663" y="1559153"/>
            <a:ext cx="3452195" cy="0"/>
          </a:xfrm>
          <a:prstGeom prst="straightConnector1">
            <a:avLst/>
          </a:prstGeom>
          <a:ln w="25400">
            <a:headEnd type="triangle"/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ZoneTexte 15">
            <a:extLst>
              <a:ext uri="{FF2B5EF4-FFF2-40B4-BE49-F238E27FC236}">
                <a16:creationId xmlns:a16="http://schemas.microsoft.com/office/drawing/2014/main" id="{D480F39D-2436-F4AA-B50B-E3A98B66C25E}"/>
              </a:ext>
            </a:extLst>
          </p:cNvPr>
          <p:cNvSpPr txBox="1"/>
          <p:nvPr/>
        </p:nvSpPr>
        <p:spPr>
          <a:xfrm>
            <a:off x="2683867" y="4607880"/>
            <a:ext cx="1334904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700" u="sng" dirty="0">
                <a:latin typeface="Roboto" panose="02000000000000000000" pitchFamily="2" charset="0"/>
              </a:rPr>
              <a:t>Coût fiscal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BBBA30A7-9118-D292-92D8-C211B7013EEC}"/>
              </a:ext>
            </a:extLst>
          </p:cNvPr>
          <p:cNvSpPr txBox="1"/>
          <p:nvPr/>
        </p:nvSpPr>
        <p:spPr>
          <a:xfrm>
            <a:off x="3067077" y="2001321"/>
            <a:ext cx="10482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>
                <a:latin typeface="Roboto" panose="02000000000000000000" pitchFamily="2" charset="0"/>
              </a:rPr>
              <a:t>Rachat 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B07A1667-3EF2-9DA9-EE42-797594A1370C}"/>
              </a:ext>
            </a:extLst>
          </p:cNvPr>
          <p:cNvSpPr txBox="1"/>
          <p:nvPr/>
        </p:nvSpPr>
        <p:spPr>
          <a:xfrm>
            <a:off x="8498519" y="2001320"/>
            <a:ext cx="22934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>
                <a:latin typeface="Roboto" panose="02000000000000000000" pitchFamily="2" charset="0"/>
              </a:rPr>
              <a:t>Taxe d’entrée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B99811AE-4EFC-4E71-A360-D08DAE4FB348}"/>
              </a:ext>
            </a:extLst>
          </p:cNvPr>
          <p:cNvSpPr txBox="1"/>
          <p:nvPr/>
        </p:nvSpPr>
        <p:spPr>
          <a:xfrm>
            <a:off x="5866059" y="1172312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BE" dirty="0">
                <a:solidFill>
                  <a:prstClr val="black"/>
                </a:solidFill>
                <a:latin typeface="Roboto" panose="02000000000000000000" pitchFamily="2" charset="0"/>
                <a:cs typeface="Arial" charset="0"/>
              </a:rPr>
              <a:t>Don</a:t>
            </a:r>
          </a:p>
        </p:txBody>
      </p:sp>
      <p:graphicFrame>
        <p:nvGraphicFramePr>
          <p:cNvPr id="20" name="Tableau 19">
            <a:extLst>
              <a:ext uri="{FF2B5EF4-FFF2-40B4-BE49-F238E27FC236}">
                <a16:creationId xmlns:a16="http://schemas.microsoft.com/office/drawing/2014/main" id="{A2531F41-DFD2-7793-8D75-D975A9ABF9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250311"/>
              </p:ext>
            </p:extLst>
          </p:nvPr>
        </p:nvGraphicFramePr>
        <p:xfrm>
          <a:off x="2029048" y="2607684"/>
          <a:ext cx="4032450" cy="144016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85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38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5092">
                <a:tc>
                  <a:txBody>
                    <a:bodyPr/>
                    <a:lstStyle/>
                    <a:p>
                      <a:pPr algn="ctr"/>
                      <a:r>
                        <a:rPr lang="fr-BE" sz="2000" b="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</a:rPr>
                        <a:t>Preneur</a:t>
                      </a:r>
                    </a:p>
                  </a:txBody>
                  <a:tcPr marL="68580" marR="68580" marT="34291" marB="34291"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2000" b="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</a:rPr>
                        <a:t>A</a:t>
                      </a:r>
                    </a:p>
                  </a:txBody>
                  <a:tcPr marL="68580" marR="68580" marT="34291" marB="34291">
                    <a:solidFill>
                      <a:srgbClr val="D7E4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9367">
                <a:tc>
                  <a:txBody>
                    <a:bodyPr/>
                    <a:lstStyle/>
                    <a:p>
                      <a:pPr algn="ctr"/>
                      <a:r>
                        <a:rPr lang="fr-BE" sz="2000" b="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</a:rPr>
                        <a:t>Assuré</a:t>
                      </a:r>
                    </a:p>
                  </a:txBody>
                  <a:tcPr marL="68580" marR="68580" marT="34291" marB="34291"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2000" b="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</a:rPr>
                        <a:t>A</a:t>
                      </a:r>
                    </a:p>
                  </a:txBody>
                  <a:tcPr marL="68580" marR="68580" marT="34291" marB="34291">
                    <a:solidFill>
                      <a:srgbClr val="EFF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703">
                <a:tc>
                  <a:txBody>
                    <a:bodyPr/>
                    <a:lstStyle/>
                    <a:p>
                      <a:pPr algn="ctr"/>
                      <a:r>
                        <a:rPr lang="fr-BE" sz="2000" b="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</a:rPr>
                        <a:t>Bénéficiaire</a:t>
                      </a:r>
                    </a:p>
                  </a:txBody>
                  <a:tcPr marL="68580" marR="68580" marT="34291" marB="34291">
                    <a:solidFill>
                      <a:srgbClr val="DEE7D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2000" b="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</a:rPr>
                        <a:t>B</a:t>
                      </a:r>
                    </a:p>
                  </a:txBody>
                  <a:tcPr marL="68580" marR="68580" marT="34291" marB="34291">
                    <a:solidFill>
                      <a:srgbClr val="DEE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1" name="Rectangle : coins arrondis 20">
            <a:extLst>
              <a:ext uri="{FF2B5EF4-FFF2-40B4-BE49-F238E27FC236}">
                <a16:creationId xmlns:a16="http://schemas.microsoft.com/office/drawing/2014/main" id="{558AC6EC-7D1D-F91C-2793-D6FE5C17D16F}"/>
              </a:ext>
            </a:extLst>
          </p:cNvPr>
          <p:cNvSpPr/>
          <p:nvPr/>
        </p:nvSpPr>
        <p:spPr>
          <a:xfrm>
            <a:off x="3423122" y="5033385"/>
            <a:ext cx="6254031" cy="1138775"/>
          </a:xfrm>
          <a:prstGeom prst="roundRect">
            <a:avLst/>
          </a:prstGeom>
          <a:solidFill>
            <a:srgbClr val="9BBB59"/>
          </a:solidFill>
          <a:ln>
            <a:solidFill>
              <a:srgbClr val="6B8912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800080" lvl="1" indent="-342891">
              <a:buFont typeface="Arial" panose="020B0604020202020204" pitchFamily="34" charset="0"/>
              <a:buChar char="•"/>
            </a:pPr>
            <a:r>
              <a:rPr lang="fr-BE" dirty="0">
                <a:latin typeface="Roboto" panose="02000000000000000000" pitchFamily="2" charset="0"/>
              </a:rPr>
              <a:t>Fiscalité du rachat (précompte mobilier 30 % ?)</a:t>
            </a:r>
          </a:p>
          <a:p>
            <a:pPr marL="800080" lvl="1" indent="-342891">
              <a:buFont typeface="Arial" panose="020B0604020202020204" pitchFamily="34" charset="0"/>
              <a:buChar char="•"/>
            </a:pPr>
            <a:r>
              <a:rPr lang="fr-BE" dirty="0">
                <a:latin typeface="Roboto" panose="02000000000000000000" pitchFamily="2" charset="0"/>
              </a:rPr>
              <a:t>(facultatif) Droits d’enregistrement : 3% ou 3,3%</a:t>
            </a:r>
          </a:p>
          <a:p>
            <a:pPr marL="800080" lvl="1" indent="-342891">
              <a:buFont typeface="Arial" panose="020B0604020202020204" pitchFamily="34" charset="0"/>
              <a:buChar char="•"/>
            </a:pPr>
            <a:r>
              <a:rPr lang="fr-BE" dirty="0">
                <a:latin typeface="Roboto" panose="02000000000000000000" pitchFamily="2" charset="0"/>
              </a:rPr>
              <a:t>Taxe d’entrée (2 %)</a:t>
            </a: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49D1C991-EE41-4F3F-A5B4-88EAC799E55C}"/>
              </a:ext>
            </a:extLst>
          </p:cNvPr>
          <p:cNvGrpSpPr/>
          <p:nvPr/>
        </p:nvGrpSpPr>
        <p:grpSpPr>
          <a:xfrm>
            <a:off x="-33030" y="0"/>
            <a:ext cx="12085191" cy="7276650"/>
            <a:chOff x="-33030" y="0"/>
            <a:chExt cx="12085191" cy="727665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51151C09-E064-A362-5940-B3CE14D3A665}"/>
                </a:ext>
              </a:extLst>
            </p:cNvPr>
            <p:cNvSpPr/>
            <p:nvPr/>
          </p:nvSpPr>
          <p:spPr>
            <a:xfrm rot="10800000">
              <a:off x="0" y="0"/>
              <a:ext cx="1133857" cy="6860514"/>
            </a:xfrm>
            <a:prstGeom prst="rect">
              <a:avLst/>
            </a:prstGeom>
            <a:solidFill>
              <a:srgbClr val="9BBB5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758" dirty="0">
                <a:latin typeface="Roboto" panose="02000000000000000000" pitchFamily="2" charset="0"/>
              </a:endParaRPr>
            </a:p>
          </p:txBody>
        </p:sp>
        <p:pic>
          <p:nvPicPr>
            <p:cNvPr id="9" name="Image 8">
              <a:extLst>
                <a:ext uri="{FF2B5EF4-FFF2-40B4-BE49-F238E27FC236}">
                  <a16:creationId xmlns:a16="http://schemas.microsoft.com/office/drawing/2014/main" id="{F529A307-C69F-8E60-A06B-07753F01A41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5400000">
              <a:off x="242957" y="5671008"/>
              <a:ext cx="1329655" cy="1881630"/>
            </a:xfrm>
            <a:prstGeom prst="rect">
              <a:avLst/>
            </a:prstGeom>
          </p:spPr>
        </p:pic>
        <p:sp>
          <p:nvSpPr>
            <p:cNvPr id="11" name="Espace réservé du numéro de diapositive 3">
              <a:extLst>
                <a:ext uri="{FF2B5EF4-FFF2-40B4-BE49-F238E27FC236}">
                  <a16:creationId xmlns:a16="http://schemas.microsoft.com/office/drawing/2014/main" id="{B844770B-28F5-FB6C-2F81-37FDC86621F1}"/>
                </a:ext>
              </a:extLst>
            </p:cNvPr>
            <p:cNvSpPr txBox="1">
              <a:spLocks/>
            </p:cNvSpPr>
            <p:nvPr/>
          </p:nvSpPr>
          <p:spPr>
            <a:xfrm>
              <a:off x="4231189" y="6417181"/>
              <a:ext cx="3744416" cy="334143"/>
            </a:xfrm>
            <a:prstGeom prst="rect">
              <a:avLst/>
            </a:prstGeom>
          </p:spPr>
          <p:txBody>
            <a:bodyPr vert="horz" lIns="91440" tIns="45720" rIns="91440" bIns="45720" rtlCol="0" anchor="ctr"/>
            <a:lstStyle>
              <a:defPPr>
                <a:defRPr lang="fr-FR"/>
              </a:defPPr>
              <a:lvl1pPr algn="r" rtl="0" fontAlgn="auto">
                <a:spcBef>
                  <a:spcPts val="0"/>
                </a:spcBef>
                <a:spcAft>
                  <a:spcPts val="0"/>
                </a:spcAft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algn="ctr">
                <a:defRPr/>
              </a:pPr>
              <a:r>
                <a:rPr lang="fr-BE" sz="1051" b="1" dirty="0" err="1">
                  <a:solidFill>
                    <a:prstClr val="black"/>
                  </a:solidFill>
                  <a:latin typeface="Roboto"/>
                  <a:cs typeface="Roboto"/>
                </a:rPr>
                <a:t>Afer</a:t>
              </a:r>
              <a:r>
                <a:rPr lang="fr-BE" sz="1051" b="1" dirty="0">
                  <a:solidFill>
                    <a:prstClr val="black"/>
                  </a:solidFill>
                  <a:latin typeface="Roboto"/>
                  <a:cs typeface="Roboto"/>
                </a:rPr>
                <a:t> Europe+ – 7 avril 2025</a:t>
              </a:r>
              <a:br>
                <a:rPr lang="fr-BE" sz="1051" b="1" dirty="0">
                  <a:solidFill>
                    <a:prstClr val="black"/>
                  </a:solidFill>
                  <a:latin typeface="Roboto"/>
                  <a:cs typeface="Roboto"/>
                </a:rPr>
              </a:br>
              <a:r>
                <a:rPr lang="fr-BE" sz="1051" b="1" dirty="0">
                  <a:solidFill>
                    <a:prstClr val="black"/>
                  </a:solidFill>
                  <a:latin typeface="Roboto"/>
                  <a:cs typeface="Roboto"/>
                  <a:hlinkClick r:id="rId3"/>
                </a:rPr>
                <a:t>office@dekeyser-associes.com</a:t>
              </a:r>
              <a:r>
                <a:rPr lang="fr-BE" sz="1051" b="1" dirty="0">
                  <a:solidFill>
                    <a:prstClr val="black"/>
                  </a:solidFill>
                  <a:latin typeface="Roboto"/>
                  <a:cs typeface="Roboto"/>
                </a:rPr>
                <a:t> </a:t>
              </a:r>
            </a:p>
            <a:p>
              <a:pPr algn="ctr">
                <a:defRPr/>
              </a:pPr>
              <a:r>
                <a:rPr lang="fr-BE" sz="1051" b="1" dirty="0">
                  <a:solidFill>
                    <a:prstClr val="black"/>
                  </a:solidFill>
                </a:rPr>
                <a:t>- </a:t>
              </a:r>
              <a:fld id="{9B7A23FC-8B32-47A1-8357-7A4E55C32D05}" type="slidenum">
                <a:rPr lang="fr-BE" sz="1051" b="1">
                  <a:solidFill>
                    <a:prstClr val="black"/>
                  </a:solidFill>
                </a:rPr>
                <a:pPr algn="ctr">
                  <a:defRPr/>
                </a:pPr>
                <a:t>17</a:t>
              </a:fld>
              <a:r>
                <a:rPr lang="fr-BE" sz="1051" b="1" dirty="0">
                  <a:solidFill>
                    <a:prstClr val="black"/>
                  </a:solidFill>
                </a:rPr>
                <a:t> -</a:t>
              </a:r>
            </a:p>
          </p:txBody>
        </p:sp>
        <p:pic>
          <p:nvPicPr>
            <p:cNvPr id="14" name="Image 13" descr="Dekeyser_Logo_fr">
              <a:extLst>
                <a:ext uri="{FF2B5EF4-FFF2-40B4-BE49-F238E27FC236}">
                  <a16:creationId xmlns:a16="http://schemas.microsoft.com/office/drawing/2014/main" id="{3EA568D6-9FF6-8CA2-A375-BBE838BBEED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0483848" y="6234844"/>
              <a:ext cx="1568313" cy="5227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10748640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B2B147-EE4E-9FFB-DD18-588608B6D8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DCD076E-EF3C-5C99-4D7C-11461445AD22}"/>
              </a:ext>
            </a:extLst>
          </p:cNvPr>
          <p:cNvSpPr/>
          <p:nvPr/>
        </p:nvSpPr>
        <p:spPr>
          <a:xfrm rot="10800000">
            <a:off x="-33030" y="-8327"/>
            <a:ext cx="1160478" cy="6885732"/>
          </a:xfrm>
          <a:prstGeom prst="rect">
            <a:avLst/>
          </a:prstGeom>
          <a:solidFill>
            <a:srgbClr val="B201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Roboto" panose="02000000000000000000" pitchFamily="2" charset="0"/>
            </a:endParaRPr>
          </a:p>
        </p:txBody>
      </p:sp>
      <p:sp>
        <p:nvSpPr>
          <p:cNvPr id="15" name="TextBox 7">
            <a:extLst>
              <a:ext uri="{FF2B5EF4-FFF2-40B4-BE49-F238E27FC236}">
                <a16:creationId xmlns:a16="http://schemas.microsoft.com/office/drawing/2014/main" id="{155580AE-B5DB-EDC9-EC18-347E4E966B93}"/>
              </a:ext>
            </a:extLst>
          </p:cNvPr>
          <p:cNvSpPr txBox="1"/>
          <p:nvPr/>
        </p:nvSpPr>
        <p:spPr>
          <a:xfrm>
            <a:off x="1265472" y="2598193"/>
            <a:ext cx="905572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>
                <a:solidFill>
                  <a:srgbClr val="B20156"/>
                </a:solidFill>
                <a:latin typeface="Roboto Black" pitchFamily="2" charset="0"/>
                <a:ea typeface="Roboto Black" pitchFamily="2" charset="0"/>
              </a:rPr>
              <a:t>Atout 4 : </a:t>
            </a:r>
            <a:r>
              <a:rPr lang="fr-FR" sz="4000" b="1" dirty="0">
                <a:solidFill>
                  <a:srgbClr val="29394D"/>
                </a:solidFill>
                <a:latin typeface="Roboto Black" pitchFamily="2" charset="0"/>
                <a:ea typeface="Roboto Black" pitchFamily="2" charset="0"/>
              </a:rPr>
              <a:t>opportunité dans un contexte</a:t>
            </a:r>
            <a:br>
              <a:rPr lang="fr-FR" sz="4000" b="1" dirty="0">
                <a:solidFill>
                  <a:srgbClr val="29394D"/>
                </a:solidFill>
                <a:latin typeface="Roboto Black" pitchFamily="2" charset="0"/>
                <a:ea typeface="Roboto Black" pitchFamily="2" charset="0"/>
              </a:rPr>
            </a:br>
            <a:r>
              <a:rPr lang="fr-FR" sz="4000" b="1" dirty="0">
                <a:solidFill>
                  <a:srgbClr val="29394D"/>
                </a:solidFill>
                <a:latin typeface="Roboto Black" pitchFamily="2" charset="0"/>
                <a:ea typeface="Roboto Black" pitchFamily="2" charset="0"/>
              </a:rPr>
              <a:t> 		  </a:t>
            </a:r>
            <a:r>
              <a:rPr lang="fr-FR" sz="1100" b="1" dirty="0">
                <a:solidFill>
                  <a:srgbClr val="29394D"/>
                </a:solidFill>
                <a:latin typeface="Roboto Black" pitchFamily="2" charset="0"/>
                <a:ea typeface="Roboto Black" pitchFamily="2" charset="0"/>
              </a:rPr>
              <a:t> </a:t>
            </a:r>
            <a:r>
              <a:rPr lang="fr-FR" sz="4000" b="1" dirty="0">
                <a:solidFill>
                  <a:srgbClr val="29394D"/>
                </a:solidFill>
                <a:latin typeface="Roboto Black" pitchFamily="2" charset="0"/>
                <a:ea typeface="Roboto Black" pitchFamily="2" charset="0"/>
              </a:rPr>
              <a:t>franco-belge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232D5F8A-13C6-F50E-3640-D0AF5FB0BF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242957" y="5671008"/>
            <a:ext cx="1329655" cy="1881630"/>
          </a:xfrm>
          <a:prstGeom prst="rect">
            <a:avLst/>
          </a:prstGeom>
        </p:spPr>
      </p:pic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3E07A2F-1E9C-FA73-548C-CA25575A7B4F}"/>
              </a:ext>
            </a:extLst>
          </p:cNvPr>
          <p:cNvSpPr txBox="1">
            <a:spLocks/>
          </p:cNvSpPr>
          <p:nvPr/>
        </p:nvSpPr>
        <p:spPr>
          <a:xfrm>
            <a:off x="4231189" y="6417181"/>
            <a:ext cx="3744416" cy="3341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fr-BE" sz="1051" b="1" dirty="0" err="1">
                <a:solidFill>
                  <a:prstClr val="black"/>
                </a:solidFill>
                <a:latin typeface="Roboto"/>
                <a:cs typeface="Roboto"/>
              </a:rPr>
              <a:t>Afer</a:t>
            </a:r>
            <a:r>
              <a:rPr lang="fr-BE" sz="1051" b="1" dirty="0">
                <a:solidFill>
                  <a:prstClr val="black"/>
                </a:solidFill>
                <a:latin typeface="Roboto"/>
                <a:cs typeface="Roboto"/>
              </a:rPr>
              <a:t> Europe+ – 7 avril 2025</a:t>
            </a:r>
            <a:br>
              <a:rPr lang="fr-BE" sz="1051" b="1" dirty="0">
                <a:solidFill>
                  <a:prstClr val="black"/>
                </a:solidFill>
                <a:latin typeface="Roboto"/>
                <a:cs typeface="Roboto"/>
              </a:rPr>
            </a:br>
            <a:r>
              <a:rPr lang="fr-BE" sz="1051" b="1" dirty="0">
                <a:solidFill>
                  <a:prstClr val="black"/>
                </a:solidFill>
                <a:latin typeface="Roboto"/>
                <a:cs typeface="Roboto"/>
                <a:hlinkClick r:id="rId3"/>
              </a:rPr>
              <a:t>office@dekeyser-associes.com</a:t>
            </a:r>
            <a:r>
              <a:rPr lang="fr-BE" sz="1051" b="1" dirty="0">
                <a:solidFill>
                  <a:prstClr val="black"/>
                </a:solidFill>
                <a:latin typeface="Roboto"/>
                <a:cs typeface="Roboto"/>
              </a:rPr>
              <a:t> </a:t>
            </a:r>
          </a:p>
          <a:p>
            <a:pPr algn="ctr">
              <a:defRPr/>
            </a:pPr>
            <a:r>
              <a:rPr lang="fr-BE" sz="1051" b="1" dirty="0">
                <a:solidFill>
                  <a:prstClr val="black"/>
                </a:solidFill>
              </a:rPr>
              <a:t>- </a:t>
            </a:r>
            <a:fld id="{9B7A23FC-8B32-47A1-8357-7A4E55C32D05}" type="slidenum">
              <a:rPr lang="fr-BE" sz="1051" b="1">
                <a:solidFill>
                  <a:prstClr val="black"/>
                </a:solidFill>
              </a:rPr>
              <a:pPr algn="ctr">
                <a:defRPr/>
              </a:pPr>
              <a:t>18</a:t>
            </a:fld>
            <a:r>
              <a:rPr lang="fr-BE" sz="1051" b="1" dirty="0">
                <a:solidFill>
                  <a:prstClr val="black"/>
                </a:solidFill>
              </a:rPr>
              <a:t> -</a:t>
            </a:r>
          </a:p>
        </p:txBody>
      </p:sp>
      <p:pic>
        <p:nvPicPr>
          <p:cNvPr id="6" name="Image 5" descr="Dekeyser_Logo_fr">
            <a:extLst>
              <a:ext uri="{FF2B5EF4-FFF2-40B4-BE49-F238E27FC236}">
                <a16:creationId xmlns:a16="http://schemas.microsoft.com/office/drawing/2014/main" id="{84694B4B-356C-CF0D-F48E-A514B5F5AA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83848" y="6234844"/>
            <a:ext cx="1568313" cy="522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964008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7">
            <a:extLst>
              <a:ext uri="{FF2B5EF4-FFF2-40B4-BE49-F238E27FC236}">
                <a16:creationId xmlns:a16="http://schemas.microsoft.com/office/drawing/2014/main" id="{EE42BFE3-BA0F-D789-8DA0-8C2A34036AE7}"/>
              </a:ext>
            </a:extLst>
          </p:cNvPr>
          <p:cNvSpPr txBox="1"/>
          <p:nvPr/>
        </p:nvSpPr>
        <p:spPr>
          <a:xfrm>
            <a:off x="1893043" y="227806"/>
            <a:ext cx="1110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800" b="1" dirty="0">
                <a:solidFill>
                  <a:srgbClr val="29394D"/>
                </a:solidFill>
                <a:latin typeface="Roboto Black" pitchFamily="2" charset="0"/>
                <a:ea typeface="Roboto Black" pitchFamily="2" charset="0"/>
              </a:rPr>
              <a:t>Assurance-vie dans un contexte franco-belge : Opportunité </a:t>
            </a:r>
          </a:p>
        </p:txBody>
      </p:sp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23C98BA7-693C-E8E1-B4BC-744B8C8B60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3817739"/>
              </p:ext>
            </p:extLst>
          </p:nvPr>
        </p:nvGraphicFramePr>
        <p:xfrm>
          <a:off x="3790012" y="2866141"/>
          <a:ext cx="6406774" cy="207644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203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33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fr-BE" sz="2000" b="0" dirty="0">
                          <a:solidFill>
                            <a:schemeClr val="tx1"/>
                          </a:solidFill>
                        </a:rPr>
                        <a:t>Preneur</a:t>
                      </a:r>
                    </a:p>
                  </a:txBody>
                  <a:tcPr marL="68580" marR="68580" marT="34291" marB="34291"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2000" b="0" dirty="0">
                          <a:solidFill>
                            <a:schemeClr val="tx1"/>
                          </a:solidFill>
                        </a:rPr>
                        <a:t>Père</a:t>
                      </a:r>
                    </a:p>
                    <a:p>
                      <a:pPr algn="ctr"/>
                      <a:r>
                        <a:rPr lang="fr-BE" sz="2000" b="0" dirty="0">
                          <a:solidFill>
                            <a:schemeClr val="tx1"/>
                          </a:solidFill>
                        </a:rPr>
                        <a:t>(résident belge)</a:t>
                      </a:r>
                    </a:p>
                  </a:txBody>
                  <a:tcPr marL="68580" marR="68580" marT="34291" marB="34291">
                    <a:solidFill>
                      <a:srgbClr val="D7E4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8181">
                <a:tc>
                  <a:txBody>
                    <a:bodyPr/>
                    <a:lstStyle/>
                    <a:p>
                      <a:pPr algn="ctr"/>
                      <a:r>
                        <a:rPr lang="fr-BE" sz="2000" b="0" dirty="0">
                          <a:solidFill>
                            <a:schemeClr val="tx1"/>
                          </a:solidFill>
                        </a:rPr>
                        <a:t>Assuré</a:t>
                      </a:r>
                    </a:p>
                  </a:txBody>
                  <a:tcPr marL="68580" marR="68580" marT="34291" marB="34291"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2000" b="0" dirty="0">
                          <a:solidFill>
                            <a:schemeClr val="tx1"/>
                          </a:solidFill>
                        </a:rPr>
                        <a:t>Grand-père </a:t>
                      </a:r>
                    </a:p>
                    <a:p>
                      <a:pPr algn="ctr"/>
                      <a:r>
                        <a:rPr lang="fr-BE" sz="2000" b="0" dirty="0">
                          <a:solidFill>
                            <a:schemeClr val="tx1"/>
                          </a:solidFill>
                        </a:rPr>
                        <a:t>(résident belge &amp; + 70 ans)</a:t>
                      </a:r>
                    </a:p>
                  </a:txBody>
                  <a:tcPr marL="68580" marR="68580" marT="34291" marB="34291">
                    <a:solidFill>
                      <a:srgbClr val="EFF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8181">
                <a:tc>
                  <a:txBody>
                    <a:bodyPr/>
                    <a:lstStyle/>
                    <a:p>
                      <a:pPr algn="ctr"/>
                      <a:r>
                        <a:rPr lang="fr-BE" sz="2000" b="0" dirty="0">
                          <a:solidFill>
                            <a:schemeClr val="tx1"/>
                          </a:solidFill>
                        </a:rPr>
                        <a:t>Bénéficiaire</a:t>
                      </a:r>
                    </a:p>
                  </a:txBody>
                  <a:tcPr marL="68580" marR="68580" marT="34291" marB="34291">
                    <a:solidFill>
                      <a:srgbClr val="DEE7D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2000" b="0" dirty="0">
                          <a:solidFill>
                            <a:schemeClr val="tx1"/>
                          </a:solidFill>
                        </a:rPr>
                        <a:t>Fils</a:t>
                      </a:r>
                    </a:p>
                    <a:p>
                      <a:pPr algn="ctr"/>
                      <a:r>
                        <a:rPr lang="fr-BE" sz="2000" b="0" dirty="0">
                          <a:solidFill>
                            <a:schemeClr val="tx1"/>
                          </a:solidFill>
                        </a:rPr>
                        <a:t>(résident français)</a:t>
                      </a:r>
                    </a:p>
                  </a:txBody>
                  <a:tcPr marL="68580" marR="68580" marT="34291" marB="34291">
                    <a:solidFill>
                      <a:srgbClr val="DEE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" name="ZoneTexte 9">
            <a:extLst>
              <a:ext uri="{FF2B5EF4-FFF2-40B4-BE49-F238E27FC236}">
                <a16:creationId xmlns:a16="http://schemas.microsoft.com/office/drawing/2014/main" id="{45AC35B5-6862-3AA0-C975-20C466EECCA0}"/>
              </a:ext>
            </a:extLst>
          </p:cNvPr>
          <p:cNvSpPr txBox="1"/>
          <p:nvPr/>
        </p:nvSpPr>
        <p:spPr>
          <a:xfrm>
            <a:off x="3573022" y="5570501"/>
            <a:ext cx="26282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/>
              <a:t>Fiscalité au décès de B</a:t>
            </a:r>
          </a:p>
        </p:txBody>
      </p: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419C7FDE-5141-07F4-A651-EC94AEA7336E}"/>
              </a:ext>
            </a:extLst>
          </p:cNvPr>
          <p:cNvCxnSpPr/>
          <p:nvPr/>
        </p:nvCxnSpPr>
        <p:spPr>
          <a:xfrm flipV="1">
            <a:off x="6201311" y="5516842"/>
            <a:ext cx="792088" cy="27223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0F630556-BC9D-6BD6-00C8-553F660BCE56}"/>
              </a:ext>
            </a:extLst>
          </p:cNvPr>
          <p:cNvCxnSpPr/>
          <p:nvPr/>
        </p:nvCxnSpPr>
        <p:spPr>
          <a:xfrm>
            <a:off x="6201311" y="5789073"/>
            <a:ext cx="792088" cy="33458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>
            <a:extLst>
              <a:ext uri="{FF2B5EF4-FFF2-40B4-BE49-F238E27FC236}">
                <a16:creationId xmlns:a16="http://schemas.microsoft.com/office/drawing/2014/main" id="{3F57717B-354B-F6CD-93DD-3A5A6964F474}"/>
              </a:ext>
            </a:extLst>
          </p:cNvPr>
          <p:cNvSpPr txBox="1"/>
          <p:nvPr/>
        </p:nvSpPr>
        <p:spPr>
          <a:xfrm>
            <a:off x="6993401" y="5247723"/>
            <a:ext cx="383111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/>
              <a:t>Droit de mutation </a:t>
            </a:r>
            <a:r>
              <a:rPr lang="fr-BE" u="sng" dirty="0"/>
              <a:t>français</a:t>
            </a:r>
            <a:r>
              <a:rPr lang="fr-BE" dirty="0"/>
              <a:t> ?   </a:t>
            </a:r>
            <a:r>
              <a:rPr lang="fr-BE" dirty="0">
                <a:solidFill>
                  <a:srgbClr val="77933C"/>
                </a:solidFill>
              </a:rPr>
              <a:t>CPDI 59</a:t>
            </a:r>
          </a:p>
          <a:p>
            <a:endParaRPr lang="fr-BE" sz="1000" dirty="0"/>
          </a:p>
          <a:p>
            <a:endParaRPr lang="fr-BE" dirty="0"/>
          </a:p>
          <a:p>
            <a:r>
              <a:rPr lang="fr-BE" dirty="0"/>
              <a:t>Droit de succession </a:t>
            </a:r>
            <a:r>
              <a:rPr lang="fr-BE" u="sng" dirty="0"/>
              <a:t>belge</a:t>
            </a:r>
            <a:r>
              <a:rPr lang="fr-BE" dirty="0"/>
              <a:t> ?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EEA9BD2A-2D9E-B11C-0D55-D35AB44B6BEC}"/>
              </a:ext>
            </a:extLst>
          </p:cNvPr>
          <p:cNvSpPr txBox="1"/>
          <p:nvPr/>
        </p:nvSpPr>
        <p:spPr>
          <a:xfrm>
            <a:off x="1893043" y="1940405"/>
            <a:ext cx="78488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891" indent="-342891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fr-BE" sz="2000" dirty="0">
                <a:solidFill>
                  <a:srgbClr val="29394D"/>
                </a:solidFill>
              </a:rPr>
              <a:t>Difficulté</a:t>
            </a:r>
          </a:p>
          <a:p>
            <a:pPr marL="342891" indent="-342891">
              <a:buClr>
                <a:schemeClr val="tx1"/>
              </a:buClr>
              <a:buFont typeface="Wingdings" panose="05000000000000000000" pitchFamily="2" charset="2"/>
              <a:buChar char="q"/>
            </a:pPr>
            <a:endParaRPr lang="fr-BE" sz="2000" dirty="0">
              <a:solidFill>
                <a:srgbClr val="29394D"/>
              </a:solidFill>
            </a:endParaRPr>
          </a:p>
          <a:p>
            <a:pPr marL="342891" indent="-342891">
              <a:buClr>
                <a:schemeClr val="tx1"/>
              </a:buClr>
              <a:buFont typeface="Wingdings" panose="05000000000000000000" pitchFamily="2" charset="2"/>
              <a:buChar char="q"/>
            </a:pPr>
            <a:endParaRPr lang="fr-BE" sz="2000" dirty="0">
              <a:solidFill>
                <a:srgbClr val="29394D"/>
              </a:solidFill>
            </a:endParaRPr>
          </a:p>
          <a:p>
            <a:pPr marL="342891" indent="-342891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fr-BE" sz="2000" dirty="0">
                <a:solidFill>
                  <a:srgbClr val="29394D"/>
                </a:solidFill>
              </a:rPr>
              <a:t>Solution </a:t>
            </a:r>
          </a:p>
        </p:txBody>
      </p:sp>
      <p:sp>
        <p:nvSpPr>
          <p:cNvPr id="17" name="Rectangle : coins arrondis 16">
            <a:extLst>
              <a:ext uri="{FF2B5EF4-FFF2-40B4-BE49-F238E27FC236}">
                <a16:creationId xmlns:a16="http://schemas.microsoft.com/office/drawing/2014/main" id="{20CCE3DC-6F7C-3B43-D240-7A2489E24247}"/>
              </a:ext>
            </a:extLst>
          </p:cNvPr>
          <p:cNvSpPr/>
          <p:nvPr/>
        </p:nvSpPr>
        <p:spPr>
          <a:xfrm>
            <a:off x="3392684" y="1850079"/>
            <a:ext cx="8500217" cy="621464"/>
          </a:xfrm>
          <a:prstGeom prst="roundRect">
            <a:avLst/>
          </a:prstGeom>
          <a:solidFill>
            <a:srgbClr val="9BBB59"/>
          </a:solidFill>
          <a:ln>
            <a:solidFill>
              <a:srgbClr val="6B8912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BE" sz="1500" dirty="0">
                <a:latin typeface="Roboto" panose="02000000000000000000" pitchFamily="2" charset="0"/>
              </a:rPr>
              <a:t>Donation d’avoirs financiers belges par un </a:t>
            </a:r>
            <a:r>
              <a:rPr lang="fr-BE" sz="1500" dirty="0" err="1">
                <a:latin typeface="Roboto" panose="02000000000000000000" pitchFamily="2" charset="0"/>
              </a:rPr>
              <a:t>rés</a:t>
            </a:r>
            <a:r>
              <a:rPr lang="fr-BE" sz="1500" dirty="0">
                <a:latin typeface="Roboto" panose="02000000000000000000" pitchFamily="2" charset="0"/>
              </a:rPr>
              <a:t>. belge au profit </a:t>
            </a:r>
            <a:r>
              <a:rPr lang="fr-BE" sz="1500" dirty="0" err="1">
                <a:latin typeface="Roboto" panose="02000000000000000000" pitchFamily="2" charset="0"/>
              </a:rPr>
              <a:t>rés</a:t>
            </a:r>
            <a:r>
              <a:rPr lang="fr-BE" sz="1500" dirty="0">
                <a:latin typeface="Roboto" panose="02000000000000000000" pitchFamily="2" charset="0"/>
              </a:rPr>
              <a:t>. français = taxable en FR + BE</a:t>
            </a: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B8D54757-977B-5F33-2C8D-7C22EDF5B453}"/>
              </a:ext>
            </a:extLst>
          </p:cNvPr>
          <p:cNvGrpSpPr/>
          <p:nvPr/>
        </p:nvGrpSpPr>
        <p:grpSpPr>
          <a:xfrm>
            <a:off x="-33030" y="0"/>
            <a:ext cx="12085191" cy="7276650"/>
            <a:chOff x="-33030" y="0"/>
            <a:chExt cx="12085191" cy="727665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75A09CF-F946-881C-4A06-AF0E70876272}"/>
                </a:ext>
              </a:extLst>
            </p:cNvPr>
            <p:cNvSpPr/>
            <p:nvPr/>
          </p:nvSpPr>
          <p:spPr>
            <a:xfrm rot="10800000">
              <a:off x="0" y="0"/>
              <a:ext cx="1133857" cy="6860514"/>
            </a:xfrm>
            <a:prstGeom prst="rect">
              <a:avLst/>
            </a:prstGeom>
            <a:solidFill>
              <a:srgbClr val="9BBB5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758" dirty="0">
                <a:latin typeface="Roboto" panose="02000000000000000000" pitchFamily="2" charset="0"/>
              </a:endParaRPr>
            </a:p>
          </p:txBody>
        </p:sp>
        <p:pic>
          <p:nvPicPr>
            <p:cNvPr id="7" name="Image 6">
              <a:extLst>
                <a:ext uri="{FF2B5EF4-FFF2-40B4-BE49-F238E27FC236}">
                  <a16:creationId xmlns:a16="http://schemas.microsoft.com/office/drawing/2014/main" id="{3B292901-C0FA-F8B8-E7E0-1429D54A13F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5400000">
              <a:off x="242957" y="5671008"/>
              <a:ext cx="1329655" cy="1881630"/>
            </a:xfrm>
            <a:prstGeom prst="rect">
              <a:avLst/>
            </a:prstGeom>
          </p:spPr>
        </p:pic>
        <p:sp>
          <p:nvSpPr>
            <p:cNvPr id="9" name="Espace réservé du numéro de diapositive 3">
              <a:extLst>
                <a:ext uri="{FF2B5EF4-FFF2-40B4-BE49-F238E27FC236}">
                  <a16:creationId xmlns:a16="http://schemas.microsoft.com/office/drawing/2014/main" id="{99C5FB00-8C48-3224-7C67-3F8180FAE548}"/>
                </a:ext>
              </a:extLst>
            </p:cNvPr>
            <p:cNvSpPr txBox="1">
              <a:spLocks/>
            </p:cNvSpPr>
            <p:nvPr/>
          </p:nvSpPr>
          <p:spPr>
            <a:xfrm>
              <a:off x="4231189" y="6417181"/>
              <a:ext cx="3744416" cy="334143"/>
            </a:xfrm>
            <a:prstGeom prst="rect">
              <a:avLst/>
            </a:prstGeom>
          </p:spPr>
          <p:txBody>
            <a:bodyPr vert="horz" lIns="91440" tIns="45720" rIns="91440" bIns="45720" rtlCol="0" anchor="ctr"/>
            <a:lstStyle>
              <a:defPPr>
                <a:defRPr lang="fr-FR"/>
              </a:defPPr>
              <a:lvl1pPr algn="r" rtl="0" fontAlgn="auto">
                <a:spcBef>
                  <a:spcPts val="0"/>
                </a:spcBef>
                <a:spcAft>
                  <a:spcPts val="0"/>
                </a:spcAft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algn="ctr">
                <a:defRPr/>
              </a:pPr>
              <a:r>
                <a:rPr lang="fr-BE" sz="1051" b="1" dirty="0" err="1">
                  <a:solidFill>
                    <a:prstClr val="black"/>
                  </a:solidFill>
                  <a:latin typeface="Roboto"/>
                  <a:cs typeface="Roboto"/>
                </a:rPr>
                <a:t>Afer</a:t>
              </a:r>
              <a:r>
                <a:rPr lang="fr-BE" sz="1051" b="1" dirty="0">
                  <a:solidFill>
                    <a:prstClr val="black"/>
                  </a:solidFill>
                  <a:latin typeface="Roboto"/>
                  <a:cs typeface="Roboto"/>
                </a:rPr>
                <a:t> Europe+ – 7 avril 2025</a:t>
              </a:r>
              <a:br>
                <a:rPr lang="fr-BE" sz="1051" b="1" dirty="0">
                  <a:solidFill>
                    <a:prstClr val="black"/>
                  </a:solidFill>
                  <a:latin typeface="Roboto"/>
                  <a:cs typeface="Roboto"/>
                </a:rPr>
              </a:br>
              <a:r>
                <a:rPr lang="fr-BE" sz="1051" b="1" dirty="0">
                  <a:solidFill>
                    <a:prstClr val="black"/>
                  </a:solidFill>
                  <a:latin typeface="Roboto"/>
                  <a:cs typeface="Roboto"/>
                  <a:hlinkClick r:id="rId4"/>
                </a:rPr>
                <a:t>office@dekeyser-associes.com</a:t>
              </a:r>
              <a:r>
                <a:rPr lang="fr-BE" sz="1051" b="1" dirty="0">
                  <a:solidFill>
                    <a:prstClr val="black"/>
                  </a:solidFill>
                  <a:latin typeface="Roboto"/>
                  <a:cs typeface="Roboto"/>
                </a:rPr>
                <a:t> </a:t>
              </a:r>
            </a:p>
            <a:p>
              <a:pPr algn="ctr">
                <a:defRPr/>
              </a:pPr>
              <a:r>
                <a:rPr lang="fr-BE" sz="1051" b="1" dirty="0">
                  <a:solidFill>
                    <a:prstClr val="black"/>
                  </a:solidFill>
                </a:rPr>
                <a:t>- </a:t>
              </a:r>
              <a:fld id="{9B7A23FC-8B32-47A1-8357-7A4E55C32D05}" type="slidenum">
                <a:rPr lang="fr-BE" sz="1051" b="1">
                  <a:solidFill>
                    <a:prstClr val="black"/>
                  </a:solidFill>
                </a:rPr>
                <a:pPr algn="ctr">
                  <a:defRPr/>
                </a:pPr>
                <a:t>19</a:t>
              </a:fld>
              <a:r>
                <a:rPr lang="fr-BE" sz="1051" b="1" dirty="0">
                  <a:solidFill>
                    <a:prstClr val="black"/>
                  </a:solidFill>
                </a:rPr>
                <a:t> -</a:t>
              </a:r>
            </a:p>
          </p:txBody>
        </p:sp>
        <p:pic>
          <p:nvPicPr>
            <p:cNvPr id="11" name="Image 10" descr="Dekeyser_Logo_fr">
              <a:extLst>
                <a:ext uri="{FF2B5EF4-FFF2-40B4-BE49-F238E27FC236}">
                  <a16:creationId xmlns:a16="http://schemas.microsoft.com/office/drawing/2014/main" id="{75FA2B6A-7271-0484-1993-5E6AE7025FE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0483848" y="6234844"/>
              <a:ext cx="1568313" cy="5227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3444256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B3A8A35-4327-FF46-817D-3C336505B17E}"/>
              </a:ext>
            </a:extLst>
          </p:cNvPr>
          <p:cNvSpPr/>
          <p:nvPr/>
        </p:nvSpPr>
        <p:spPr>
          <a:xfrm rot="10800000">
            <a:off x="-33030" y="1405"/>
            <a:ext cx="1160478" cy="6876000"/>
          </a:xfrm>
          <a:prstGeom prst="rect">
            <a:avLst/>
          </a:prstGeom>
          <a:solidFill>
            <a:srgbClr val="9BBB59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Roboto" panose="02000000000000000000" pitchFamily="2" charset="0"/>
            </a:endParaRPr>
          </a:p>
        </p:txBody>
      </p:sp>
      <p:sp>
        <p:nvSpPr>
          <p:cNvPr id="10" name="TextBox 7">
            <a:extLst>
              <a:ext uri="{FF2B5EF4-FFF2-40B4-BE49-F238E27FC236}">
                <a16:creationId xmlns:a16="http://schemas.microsoft.com/office/drawing/2014/main" id="{2F6CB265-0789-4F47-AAB8-D4699E12AE24}"/>
              </a:ext>
            </a:extLst>
          </p:cNvPr>
          <p:cNvSpPr txBox="1"/>
          <p:nvPr/>
        </p:nvSpPr>
        <p:spPr>
          <a:xfrm>
            <a:off x="2015341" y="171798"/>
            <a:ext cx="50753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29394D"/>
                </a:solidFill>
                <a:latin typeface="Roboto Black" pitchFamily="2" charset="0"/>
                <a:ea typeface="Roboto Black" pitchFamily="2" charset="0"/>
              </a:rPr>
              <a:t>Plan</a:t>
            </a:r>
          </a:p>
        </p:txBody>
      </p:sp>
      <p:sp>
        <p:nvSpPr>
          <p:cNvPr id="2" name="TextBox 3">
            <a:extLst>
              <a:ext uri="{FF2B5EF4-FFF2-40B4-BE49-F238E27FC236}">
                <a16:creationId xmlns:a16="http://schemas.microsoft.com/office/drawing/2014/main" id="{60553D1C-5B90-5A76-B510-A2762A72259C}"/>
              </a:ext>
            </a:extLst>
          </p:cNvPr>
          <p:cNvSpPr txBox="1"/>
          <p:nvPr/>
        </p:nvSpPr>
        <p:spPr>
          <a:xfrm>
            <a:off x="3248761" y="1536174"/>
            <a:ext cx="7554484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44" indent="-285744" algn="just">
              <a:lnSpc>
                <a:spcPct val="150000"/>
              </a:lnSpc>
              <a:buClr>
                <a:srgbClr val="77933C"/>
              </a:buClr>
              <a:buSzPct val="130000"/>
              <a:buFont typeface="Roboto" panose="02000000000000000000" pitchFamily="2" charset="0"/>
              <a:buChar char="#"/>
            </a:pPr>
            <a:r>
              <a:rPr lang="fr-BE" b="1" dirty="0">
                <a:solidFill>
                  <a:srgbClr val="77933C"/>
                </a:solidFill>
                <a:latin typeface="Roboto" pitchFamily="2" charset="0"/>
                <a:ea typeface="Roboto" pitchFamily="2" charset="0"/>
              </a:rPr>
              <a:t>Atout 1 </a:t>
            </a:r>
            <a:r>
              <a:rPr lang="fr-BE" dirty="0">
                <a:solidFill>
                  <a:srgbClr val="29394D"/>
                </a:solidFill>
                <a:latin typeface="Roboto" pitchFamily="2" charset="0"/>
                <a:ea typeface="Roboto" pitchFamily="2" charset="0"/>
              </a:rPr>
              <a:t>: Maximiser le rendement financier</a:t>
            </a:r>
          </a:p>
          <a:p>
            <a:pPr marL="285744" indent="-285744" algn="just">
              <a:lnSpc>
                <a:spcPct val="150000"/>
              </a:lnSpc>
              <a:buClr>
                <a:srgbClr val="77933C"/>
              </a:buClr>
              <a:buSzPct val="130000"/>
              <a:buFont typeface="Roboto" panose="02000000000000000000" pitchFamily="2" charset="0"/>
              <a:buChar char="#"/>
            </a:pPr>
            <a:endParaRPr lang="fr-BE" dirty="0">
              <a:solidFill>
                <a:srgbClr val="29394D"/>
              </a:solidFill>
              <a:latin typeface="Roboto" pitchFamily="2" charset="0"/>
              <a:ea typeface="Roboto" pitchFamily="2" charset="0"/>
            </a:endParaRPr>
          </a:p>
          <a:p>
            <a:pPr marL="285744" indent="-285744" algn="just">
              <a:lnSpc>
                <a:spcPct val="150000"/>
              </a:lnSpc>
              <a:buClr>
                <a:srgbClr val="77933C"/>
              </a:buClr>
              <a:buSzPct val="130000"/>
              <a:buFont typeface="Roboto" panose="02000000000000000000" pitchFamily="2" charset="0"/>
              <a:buChar char="#"/>
            </a:pPr>
            <a:r>
              <a:rPr lang="fr-BE" b="1" dirty="0">
                <a:solidFill>
                  <a:srgbClr val="77933C"/>
                </a:solidFill>
                <a:latin typeface="Roboto" pitchFamily="2" charset="0"/>
                <a:ea typeface="Roboto" pitchFamily="2" charset="0"/>
              </a:rPr>
              <a:t>Atout 2 </a:t>
            </a:r>
            <a:r>
              <a:rPr lang="fr-BE" dirty="0">
                <a:solidFill>
                  <a:srgbClr val="29394D"/>
                </a:solidFill>
                <a:latin typeface="Roboto" pitchFamily="2" charset="0"/>
                <a:ea typeface="Roboto" pitchFamily="2" charset="0"/>
              </a:rPr>
              <a:t>: Donner sans se dépouiller</a:t>
            </a:r>
          </a:p>
          <a:p>
            <a:pPr marL="285744" indent="-285744" algn="just">
              <a:lnSpc>
                <a:spcPct val="150000"/>
              </a:lnSpc>
              <a:buClr>
                <a:srgbClr val="77933C"/>
              </a:buClr>
              <a:buSzPct val="130000"/>
              <a:buFont typeface="Roboto" panose="02000000000000000000" pitchFamily="2" charset="0"/>
              <a:buChar char="#"/>
            </a:pPr>
            <a:endParaRPr lang="fr-BE" dirty="0">
              <a:solidFill>
                <a:srgbClr val="29394D"/>
              </a:solidFill>
              <a:latin typeface="Roboto" pitchFamily="2" charset="0"/>
              <a:ea typeface="Roboto" pitchFamily="2" charset="0"/>
            </a:endParaRPr>
          </a:p>
          <a:p>
            <a:pPr marL="285744" indent="-285744" algn="just">
              <a:lnSpc>
                <a:spcPct val="150000"/>
              </a:lnSpc>
              <a:buClr>
                <a:srgbClr val="77933C"/>
              </a:buClr>
              <a:buSzPct val="130000"/>
              <a:buFont typeface="Roboto" panose="02000000000000000000" pitchFamily="2" charset="0"/>
              <a:buChar char="#"/>
            </a:pPr>
            <a:r>
              <a:rPr lang="fr-BE" b="1" dirty="0">
                <a:solidFill>
                  <a:srgbClr val="77933C"/>
                </a:solidFill>
                <a:latin typeface="Roboto" pitchFamily="2" charset="0"/>
                <a:ea typeface="Roboto" pitchFamily="2" charset="0"/>
              </a:rPr>
              <a:t>Atout 3 </a:t>
            </a:r>
            <a:r>
              <a:rPr lang="fr-BE" dirty="0">
                <a:solidFill>
                  <a:srgbClr val="29394D"/>
                </a:solidFill>
                <a:latin typeface="Roboto" pitchFamily="2" charset="0"/>
                <a:ea typeface="Roboto" pitchFamily="2" charset="0"/>
              </a:rPr>
              <a:t>: Absence de droits de succession </a:t>
            </a:r>
          </a:p>
          <a:p>
            <a:pPr marL="285744" indent="-285744" algn="just">
              <a:lnSpc>
                <a:spcPct val="150000"/>
              </a:lnSpc>
              <a:buClr>
                <a:srgbClr val="77933C"/>
              </a:buClr>
              <a:buSzPct val="130000"/>
              <a:buFont typeface="Roboto" panose="02000000000000000000" pitchFamily="2" charset="0"/>
              <a:buChar char="#"/>
            </a:pPr>
            <a:endParaRPr lang="fr-BE" dirty="0">
              <a:solidFill>
                <a:srgbClr val="29394D"/>
              </a:solidFill>
              <a:latin typeface="Roboto" pitchFamily="2" charset="0"/>
              <a:ea typeface="Roboto" pitchFamily="2" charset="0"/>
            </a:endParaRPr>
          </a:p>
          <a:p>
            <a:pPr marL="285744" indent="-285744" algn="just">
              <a:lnSpc>
                <a:spcPct val="150000"/>
              </a:lnSpc>
              <a:buClr>
                <a:srgbClr val="77933C"/>
              </a:buClr>
              <a:buSzPct val="130000"/>
              <a:buFont typeface="Roboto" panose="02000000000000000000" pitchFamily="2" charset="0"/>
              <a:buChar char="#"/>
            </a:pPr>
            <a:r>
              <a:rPr lang="fr-BE" b="1" dirty="0">
                <a:solidFill>
                  <a:srgbClr val="77933C"/>
                </a:solidFill>
                <a:latin typeface="Roboto" pitchFamily="2" charset="0"/>
                <a:ea typeface="Roboto" pitchFamily="2" charset="0"/>
              </a:rPr>
              <a:t>Atout 4 </a:t>
            </a:r>
            <a:r>
              <a:rPr lang="fr-BE" dirty="0">
                <a:solidFill>
                  <a:srgbClr val="29394D"/>
                </a:solidFill>
                <a:latin typeface="Roboto" pitchFamily="2" charset="0"/>
                <a:ea typeface="Roboto" pitchFamily="2" charset="0"/>
              </a:rPr>
              <a:t>: Opportunités dans le contexte franco-belge</a:t>
            </a:r>
          </a:p>
        </p:txBody>
      </p:sp>
      <p:sp>
        <p:nvSpPr>
          <p:cNvPr id="15" name="Espace réservé du numéro de diapositive 3">
            <a:extLst>
              <a:ext uri="{FF2B5EF4-FFF2-40B4-BE49-F238E27FC236}">
                <a16:creationId xmlns:a16="http://schemas.microsoft.com/office/drawing/2014/main" id="{5012E870-5AC6-4542-B12E-8D5011008A03}"/>
              </a:ext>
            </a:extLst>
          </p:cNvPr>
          <p:cNvSpPr txBox="1">
            <a:spLocks/>
          </p:cNvSpPr>
          <p:nvPr/>
        </p:nvSpPr>
        <p:spPr>
          <a:xfrm>
            <a:off x="4231189" y="6417181"/>
            <a:ext cx="3744416" cy="3341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fr-BE" sz="1051" b="1" dirty="0" err="1">
                <a:solidFill>
                  <a:prstClr val="black"/>
                </a:solidFill>
                <a:latin typeface="Roboto"/>
                <a:cs typeface="Roboto"/>
              </a:rPr>
              <a:t>Afer</a:t>
            </a:r>
            <a:r>
              <a:rPr lang="fr-BE" sz="1051" b="1" dirty="0">
                <a:solidFill>
                  <a:prstClr val="black"/>
                </a:solidFill>
                <a:latin typeface="Roboto"/>
                <a:cs typeface="Roboto"/>
              </a:rPr>
              <a:t> Europe+ – 7 avril 2025</a:t>
            </a:r>
            <a:br>
              <a:rPr lang="fr-BE" sz="1051" b="1" dirty="0">
                <a:solidFill>
                  <a:prstClr val="black"/>
                </a:solidFill>
                <a:latin typeface="Roboto"/>
                <a:cs typeface="Roboto"/>
              </a:rPr>
            </a:br>
            <a:r>
              <a:rPr lang="fr-BE" sz="1051" b="1" dirty="0">
                <a:solidFill>
                  <a:prstClr val="black"/>
                </a:solidFill>
                <a:latin typeface="Roboto"/>
                <a:cs typeface="Roboto"/>
                <a:hlinkClick r:id="rId2"/>
              </a:rPr>
              <a:t>office@dekeyser-associes.com</a:t>
            </a:r>
            <a:r>
              <a:rPr lang="fr-BE" sz="1051" b="1" dirty="0">
                <a:solidFill>
                  <a:prstClr val="black"/>
                </a:solidFill>
                <a:latin typeface="Roboto"/>
                <a:cs typeface="Roboto"/>
              </a:rPr>
              <a:t> </a:t>
            </a:r>
          </a:p>
          <a:p>
            <a:pPr algn="ctr">
              <a:defRPr/>
            </a:pPr>
            <a:r>
              <a:rPr lang="fr-BE" sz="1051" b="1" dirty="0">
                <a:solidFill>
                  <a:prstClr val="black"/>
                </a:solidFill>
              </a:rPr>
              <a:t>- </a:t>
            </a:r>
            <a:fld id="{9B7A23FC-8B32-47A1-8357-7A4E55C32D05}" type="slidenum">
              <a:rPr lang="fr-BE" sz="1051" b="1">
                <a:solidFill>
                  <a:prstClr val="black"/>
                </a:solidFill>
              </a:rPr>
              <a:pPr algn="ctr">
                <a:defRPr/>
              </a:pPr>
              <a:t>2</a:t>
            </a:fld>
            <a:r>
              <a:rPr lang="fr-BE" sz="1051" b="1" dirty="0">
                <a:solidFill>
                  <a:prstClr val="black"/>
                </a:solidFill>
              </a:rPr>
              <a:t> -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82BBA53A-8E3C-95FB-826F-BBEB2A2C81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242957" y="5671008"/>
            <a:ext cx="1329655" cy="1881630"/>
          </a:xfrm>
          <a:prstGeom prst="rect">
            <a:avLst/>
          </a:prstGeom>
        </p:spPr>
      </p:pic>
      <p:pic>
        <p:nvPicPr>
          <p:cNvPr id="8" name="Image 7" descr="Dekeyser_Logo_fr">
            <a:extLst>
              <a:ext uri="{FF2B5EF4-FFF2-40B4-BE49-F238E27FC236}">
                <a16:creationId xmlns:a16="http://schemas.microsoft.com/office/drawing/2014/main" id="{1DE9F9B2-6E26-F3F0-498C-C73DF313BC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83848" y="6234844"/>
            <a:ext cx="1568313" cy="522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525170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B3A8A35-4327-FF46-817D-3C336505B17E}"/>
              </a:ext>
            </a:extLst>
          </p:cNvPr>
          <p:cNvSpPr/>
          <p:nvPr/>
        </p:nvSpPr>
        <p:spPr>
          <a:xfrm rot="10800000">
            <a:off x="4" y="-5592"/>
            <a:ext cx="1620033" cy="6877407"/>
          </a:xfrm>
          <a:prstGeom prst="rect">
            <a:avLst/>
          </a:prstGeom>
          <a:solidFill>
            <a:srgbClr val="9BBB59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Roboto" panose="02000000000000000000" pitchFamily="2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B3A8A35-4327-FF46-817D-3C336505B17E}"/>
              </a:ext>
            </a:extLst>
          </p:cNvPr>
          <p:cNvSpPr/>
          <p:nvPr/>
        </p:nvSpPr>
        <p:spPr>
          <a:xfrm rot="10800000">
            <a:off x="10981765" y="-7785"/>
            <a:ext cx="1240115" cy="6876000"/>
          </a:xfrm>
          <a:prstGeom prst="rect">
            <a:avLst/>
          </a:prstGeom>
          <a:solidFill>
            <a:srgbClr val="9BBB59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Roboto" panose="02000000000000000000" pitchFamily="2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B3A8A35-4327-FF46-817D-3C336505B17E}"/>
              </a:ext>
            </a:extLst>
          </p:cNvPr>
          <p:cNvSpPr/>
          <p:nvPr/>
        </p:nvSpPr>
        <p:spPr>
          <a:xfrm rot="10800000">
            <a:off x="388469" y="5498357"/>
            <a:ext cx="11803531" cy="1379052"/>
          </a:xfrm>
          <a:prstGeom prst="rect">
            <a:avLst/>
          </a:prstGeom>
          <a:solidFill>
            <a:srgbClr val="9BBB59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Roboto" panose="02000000000000000000" pitchFamily="2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B3A8A35-4327-FF46-817D-3C336505B17E}"/>
              </a:ext>
            </a:extLst>
          </p:cNvPr>
          <p:cNvSpPr/>
          <p:nvPr/>
        </p:nvSpPr>
        <p:spPr>
          <a:xfrm rot="10800000">
            <a:off x="201228" y="-3575"/>
            <a:ext cx="11803531" cy="1662049"/>
          </a:xfrm>
          <a:prstGeom prst="rect">
            <a:avLst/>
          </a:prstGeom>
          <a:solidFill>
            <a:srgbClr val="9BBB59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Roboto" panose="02000000000000000000" pitchFamily="2" charset="0"/>
            </a:endParaRPr>
          </a:p>
        </p:txBody>
      </p:sp>
      <p:sp>
        <p:nvSpPr>
          <p:cNvPr id="14" name="TextBox 1">
            <a:extLst>
              <a:ext uri="{FF2B5EF4-FFF2-40B4-BE49-F238E27FC236}">
                <a16:creationId xmlns:a16="http://schemas.microsoft.com/office/drawing/2014/main" id="{8182FF04-5850-E944-9C24-3F8C2B39217B}"/>
              </a:ext>
            </a:extLst>
          </p:cNvPr>
          <p:cNvSpPr txBox="1"/>
          <p:nvPr/>
        </p:nvSpPr>
        <p:spPr>
          <a:xfrm>
            <a:off x="1505515" y="842328"/>
            <a:ext cx="91809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29394D"/>
                </a:solidFill>
                <a:latin typeface="Roboto Light" pitchFamily="2" charset="0"/>
                <a:ea typeface="Roboto Light" pitchFamily="2" charset="0"/>
              </a:rPr>
              <a:t>MERCI POUR VOTRE ATTENTION</a:t>
            </a:r>
          </a:p>
        </p:txBody>
      </p:sp>
      <p:pic>
        <p:nvPicPr>
          <p:cNvPr id="16" name="Image 15">
            <a:extLst>
              <a:ext uri="{FF2B5EF4-FFF2-40B4-BE49-F238E27FC236}">
                <a16:creationId xmlns:a16="http://schemas.microsoft.com/office/drawing/2014/main" id="{64F52214-4178-4E9F-93A3-8631967B0BD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4544" y="2015674"/>
            <a:ext cx="1947621" cy="3151729"/>
          </a:xfrm>
          <a:prstGeom prst="rect">
            <a:avLst/>
          </a:prstGeom>
        </p:spPr>
      </p:pic>
      <p:sp>
        <p:nvSpPr>
          <p:cNvPr id="27" name="TextBox 7">
            <a:extLst>
              <a:ext uri="{FF2B5EF4-FFF2-40B4-BE49-F238E27FC236}">
                <a16:creationId xmlns:a16="http://schemas.microsoft.com/office/drawing/2014/main" id="{E26A0A38-D9F4-32D2-5131-EBB3545D87C9}"/>
              </a:ext>
            </a:extLst>
          </p:cNvPr>
          <p:cNvSpPr txBox="1"/>
          <p:nvPr/>
        </p:nvSpPr>
        <p:spPr>
          <a:xfrm>
            <a:off x="3950062" y="3623144"/>
            <a:ext cx="507535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600" dirty="0">
                <a:solidFill>
                  <a:srgbClr val="29394D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M</a:t>
            </a:r>
            <a:r>
              <a:rPr lang="fr-BE" sz="1600" baseline="30000" dirty="0">
                <a:solidFill>
                  <a:srgbClr val="29394D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e</a:t>
            </a:r>
            <a:r>
              <a:rPr lang="fr-BE" sz="1600" dirty="0">
                <a:solidFill>
                  <a:srgbClr val="29394D"/>
                </a:solidFill>
                <a:latin typeface="Roboto Light" pitchFamily="2" charset="0"/>
                <a:ea typeface="Roboto Light" pitchFamily="2" charset="0"/>
              </a:rPr>
              <a:t> Grégory Homans</a:t>
            </a:r>
          </a:p>
          <a:p>
            <a:r>
              <a:rPr lang="fr-BE" sz="1600" dirty="0">
                <a:solidFill>
                  <a:srgbClr val="29394D"/>
                </a:solidFill>
                <a:latin typeface="Roboto Light" pitchFamily="2" charset="0"/>
                <a:ea typeface="Roboto Light" pitchFamily="2" charset="0"/>
              </a:rPr>
              <a:t>Avocat-associé</a:t>
            </a:r>
          </a:p>
          <a:p>
            <a:r>
              <a:rPr lang="fr-BE" sz="1600" dirty="0">
                <a:solidFill>
                  <a:srgbClr val="29394D"/>
                </a:solidFill>
                <a:latin typeface="Roboto Light" pitchFamily="2" charset="0"/>
                <a:ea typeface="Roboto Light" pitchFamily="2" charset="0"/>
              </a:rPr>
              <a:t>Formateur à l’</a:t>
            </a:r>
            <a:r>
              <a:rPr lang="fr-BE" sz="1600" dirty="0" err="1">
                <a:solidFill>
                  <a:srgbClr val="29394D"/>
                </a:solidFill>
                <a:latin typeface="Roboto Light" pitchFamily="2" charset="0"/>
                <a:ea typeface="Roboto Light" pitchFamily="2" charset="0"/>
              </a:rPr>
              <a:t>UCLouvain</a:t>
            </a:r>
            <a:r>
              <a:rPr lang="fr-BE" sz="1600" dirty="0">
                <a:solidFill>
                  <a:srgbClr val="29394D"/>
                </a:solidFill>
                <a:latin typeface="Roboto Light" pitchFamily="2" charset="0"/>
                <a:ea typeface="Roboto Light" pitchFamily="2" charset="0"/>
              </a:rPr>
              <a:t> (UDA)</a:t>
            </a:r>
            <a:br>
              <a:rPr lang="fr-BE" sz="1600" dirty="0">
                <a:solidFill>
                  <a:srgbClr val="29394D"/>
                </a:solidFill>
                <a:latin typeface="Roboto Light" pitchFamily="2" charset="0"/>
                <a:ea typeface="Roboto Light" pitchFamily="2" charset="0"/>
              </a:rPr>
            </a:br>
            <a:r>
              <a:rPr lang="en-US" sz="1600" dirty="0">
                <a:solidFill>
                  <a:srgbClr val="29394D"/>
                </a:solidFill>
                <a:latin typeface="Roboto Light" pitchFamily="2" charset="0"/>
                <a:ea typeface="Roboto Light" pitchFamily="2" charset="0"/>
                <a:hlinkClick r:id="rId3"/>
              </a:rPr>
              <a:t>ghomans@dekeyser-associes.com</a:t>
            </a:r>
            <a:r>
              <a:rPr lang="en-US" sz="1600" dirty="0">
                <a:solidFill>
                  <a:srgbClr val="29394D"/>
                </a:solidFill>
                <a:latin typeface="Roboto Light" pitchFamily="2" charset="0"/>
                <a:ea typeface="Roboto Light" pitchFamily="2" charset="0"/>
              </a:rPr>
              <a:t> </a:t>
            </a:r>
          </a:p>
          <a:p>
            <a:r>
              <a:rPr lang="en-US" sz="1600" dirty="0" err="1">
                <a:solidFill>
                  <a:srgbClr val="29394D"/>
                </a:solidFill>
                <a:latin typeface="Roboto Light" pitchFamily="2" charset="0"/>
                <a:ea typeface="Roboto Light" pitchFamily="2" charset="0"/>
              </a:rPr>
              <a:t>Tél</a:t>
            </a:r>
            <a:r>
              <a:rPr lang="en-US" sz="1600" dirty="0">
                <a:solidFill>
                  <a:srgbClr val="29394D"/>
                </a:solidFill>
                <a:latin typeface="Roboto Light" pitchFamily="2" charset="0"/>
                <a:ea typeface="Roboto Light" pitchFamily="2" charset="0"/>
              </a:rPr>
              <a:t>. : 02/533 99 60</a:t>
            </a:r>
          </a:p>
        </p:txBody>
      </p:sp>
      <p:pic>
        <p:nvPicPr>
          <p:cNvPr id="28" name="Image 27">
            <a:extLst>
              <a:ext uri="{FF2B5EF4-FFF2-40B4-BE49-F238E27FC236}">
                <a16:creationId xmlns:a16="http://schemas.microsoft.com/office/drawing/2014/main" id="{49DD82E7-2F6F-9CBF-D1A1-3DB7C7BFEE8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5421" y="3551038"/>
            <a:ext cx="1947319" cy="1947319"/>
          </a:xfrm>
          <a:prstGeom prst="rect">
            <a:avLst/>
          </a:prstGeom>
        </p:spPr>
      </p:pic>
      <p:sp>
        <p:nvSpPr>
          <p:cNvPr id="22" name="ZoneTexte 21">
            <a:extLst>
              <a:ext uri="{FF2B5EF4-FFF2-40B4-BE49-F238E27FC236}">
                <a16:creationId xmlns:a16="http://schemas.microsoft.com/office/drawing/2014/main" id="{7F0774C0-F7DD-A1BF-6672-DE6175071119}"/>
              </a:ext>
            </a:extLst>
          </p:cNvPr>
          <p:cNvSpPr txBox="1"/>
          <p:nvPr/>
        </p:nvSpPr>
        <p:spPr>
          <a:xfrm>
            <a:off x="3950059" y="2624059"/>
            <a:ext cx="609742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BE" sz="2400" b="1" dirty="0">
                <a:solidFill>
                  <a:srgbClr val="29394D"/>
                </a:solidFill>
                <a:latin typeface="Roboto Black" pitchFamily="2" charset="0"/>
                <a:ea typeface="Roboto Black" pitchFamily="2" charset="0"/>
              </a:rPr>
              <a:t>Assurance-vie : </a:t>
            </a:r>
          </a:p>
          <a:p>
            <a:r>
              <a:rPr lang="fr-BE" sz="1600" b="1" i="1" dirty="0">
                <a:solidFill>
                  <a:srgbClr val="29394D"/>
                </a:solidFill>
                <a:latin typeface="Roboto Black" pitchFamily="2" charset="0"/>
                <a:ea typeface="Roboto Black" pitchFamily="2" charset="0"/>
              </a:rPr>
              <a:t>Must have </a:t>
            </a:r>
            <a:r>
              <a:rPr lang="fr-BE" sz="1600" b="1" dirty="0">
                <a:solidFill>
                  <a:srgbClr val="29394D"/>
                </a:solidFill>
                <a:latin typeface="Roboto Black" pitchFamily="2" charset="0"/>
                <a:ea typeface="Roboto Black" pitchFamily="2" charset="0"/>
              </a:rPr>
              <a:t>dans sa stratégie financière et patrimoniale ?</a:t>
            </a:r>
            <a:endParaRPr lang="fr-BE" sz="1600" dirty="0"/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28879D58-E28D-8E1B-43D2-BB07726B694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5400000">
            <a:off x="242957" y="5671008"/>
            <a:ext cx="1329655" cy="1881630"/>
          </a:xfrm>
          <a:prstGeom prst="rect">
            <a:avLst/>
          </a:prstGeom>
        </p:spPr>
      </p:pic>
      <p:sp>
        <p:nvSpPr>
          <p:cNvPr id="3" name="Espace réservé du numéro de diapositive 3">
            <a:extLst>
              <a:ext uri="{FF2B5EF4-FFF2-40B4-BE49-F238E27FC236}">
                <a16:creationId xmlns:a16="http://schemas.microsoft.com/office/drawing/2014/main" id="{82E7C5AF-4606-8CB9-2896-8A895F5A39C6}"/>
              </a:ext>
            </a:extLst>
          </p:cNvPr>
          <p:cNvSpPr txBox="1">
            <a:spLocks/>
          </p:cNvSpPr>
          <p:nvPr/>
        </p:nvSpPr>
        <p:spPr>
          <a:xfrm>
            <a:off x="4231189" y="6417181"/>
            <a:ext cx="3744416" cy="3341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fr-BE" sz="1051" b="1" dirty="0" err="1">
                <a:solidFill>
                  <a:prstClr val="black"/>
                </a:solidFill>
                <a:latin typeface="Roboto"/>
                <a:cs typeface="Roboto"/>
              </a:rPr>
              <a:t>Afer</a:t>
            </a:r>
            <a:r>
              <a:rPr lang="fr-BE" sz="1051" b="1" dirty="0">
                <a:solidFill>
                  <a:prstClr val="black"/>
                </a:solidFill>
                <a:latin typeface="Roboto"/>
                <a:cs typeface="Roboto"/>
              </a:rPr>
              <a:t> Europe+ – 7 avril 2025</a:t>
            </a:r>
            <a:br>
              <a:rPr lang="fr-BE" sz="1051" b="1" dirty="0">
                <a:solidFill>
                  <a:prstClr val="black"/>
                </a:solidFill>
                <a:latin typeface="Roboto"/>
                <a:cs typeface="Roboto"/>
              </a:rPr>
            </a:br>
            <a:r>
              <a:rPr lang="fr-BE" sz="1051" b="1" dirty="0">
                <a:solidFill>
                  <a:prstClr val="black"/>
                </a:solidFill>
                <a:latin typeface="Roboto"/>
                <a:cs typeface="Roboto"/>
                <a:hlinkClick r:id="rId6"/>
              </a:rPr>
              <a:t>office@dekeyser-associes.com</a:t>
            </a:r>
            <a:r>
              <a:rPr lang="fr-BE" sz="1051" b="1" dirty="0">
                <a:solidFill>
                  <a:prstClr val="black"/>
                </a:solidFill>
                <a:latin typeface="Roboto"/>
                <a:cs typeface="Roboto"/>
              </a:rPr>
              <a:t> </a:t>
            </a:r>
          </a:p>
          <a:p>
            <a:pPr algn="ctr">
              <a:defRPr/>
            </a:pPr>
            <a:r>
              <a:rPr lang="fr-BE" sz="1051" b="1" dirty="0">
                <a:solidFill>
                  <a:prstClr val="black"/>
                </a:solidFill>
              </a:rPr>
              <a:t>- </a:t>
            </a:r>
            <a:fld id="{9B7A23FC-8B32-47A1-8357-7A4E55C32D05}" type="slidenum">
              <a:rPr lang="fr-BE" sz="1051" b="1">
                <a:solidFill>
                  <a:prstClr val="black"/>
                </a:solidFill>
              </a:rPr>
              <a:pPr algn="ctr">
                <a:defRPr/>
              </a:pPr>
              <a:t>20</a:t>
            </a:fld>
            <a:r>
              <a:rPr lang="fr-BE" sz="1051" b="1" dirty="0">
                <a:solidFill>
                  <a:prstClr val="black"/>
                </a:solidFill>
              </a:rPr>
              <a:t> -</a:t>
            </a:r>
          </a:p>
        </p:txBody>
      </p:sp>
      <p:pic>
        <p:nvPicPr>
          <p:cNvPr id="4" name="Image 3" descr="Dekeyser_Logo_fr">
            <a:extLst>
              <a:ext uri="{FF2B5EF4-FFF2-40B4-BE49-F238E27FC236}">
                <a16:creationId xmlns:a16="http://schemas.microsoft.com/office/drawing/2014/main" id="{AD3B75A9-A240-60C3-5D3C-874E74F52A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0483848" y="6234844"/>
            <a:ext cx="1568313" cy="522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93377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292AB5D-E5C3-4346-813A-AB3866EA783C}"/>
              </a:ext>
            </a:extLst>
          </p:cNvPr>
          <p:cNvSpPr/>
          <p:nvPr/>
        </p:nvSpPr>
        <p:spPr>
          <a:xfrm rot="10800000">
            <a:off x="-33030" y="-8327"/>
            <a:ext cx="1160478" cy="6885732"/>
          </a:xfrm>
          <a:prstGeom prst="rect">
            <a:avLst/>
          </a:prstGeom>
          <a:solidFill>
            <a:srgbClr val="B201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Roboto" panose="02000000000000000000" pitchFamily="2" charset="0"/>
            </a:endParaRPr>
          </a:p>
        </p:txBody>
      </p:sp>
      <p:sp>
        <p:nvSpPr>
          <p:cNvPr id="15" name="TextBox 7">
            <a:extLst>
              <a:ext uri="{FF2B5EF4-FFF2-40B4-BE49-F238E27FC236}">
                <a16:creationId xmlns:a16="http://schemas.microsoft.com/office/drawing/2014/main" id="{BCCAFCC9-1714-4946-A9A7-D3A0953E90D1}"/>
              </a:ext>
            </a:extLst>
          </p:cNvPr>
          <p:cNvSpPr txBox="1"/>
          <p:nvPr/>
        </p:nvSpPr>
        <p:spPr>
          <a:xfrm>
            <a:off x="68644" y="2900363"/>
            <a:ext cx="98213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>
                <a:solidFill>
                  <a:srgbClr val="B20156"/>
                </a:solidFill>
                <a:latin typeface="Roboto Black" pitchFamily="2" charset="0"/>
                <a:ea typeface="Roboto Black" pitchFamily="2" charset="0"/>
              </a:rPr>
              <a:t>Atout 1 :     </a:t>
            </a:r>
            <a:r>
              <a:rPr lang="fr-FR" sz="4000" b="1" dirty="0">
                <a:solidFill>
                  <a:srgbClr val="29394D"/>
                </a:solidFill>
                <a:latin typeface="Roboto Black" pitchFamily="2" charset="0"/>
                <a:ea typeface="Roboto Black" pitchFamily="2" charset="0"/>
              </a:rPr>
              <a:t>rendement financier </a:t>
            </a:r>
            <a:br>
              <a:rPr lang="fr-FR" sz="4000" b="1" dirty="0">
                <a:solidFill>
                  <a:srgbClr val="29394D"/>
                </a:solidFill>
                <a:latin typeface="Roboto Black" pitchFamily="2" charset="0"/>
                <a:ea typeface="Roboto Black" pitchFamily="2" charset="0"/>
              </a:rPr>
            </a:br>
            <a:r>
              <a:rPr lang="fr-FR" sz="4000" b="1" dirty="0">
                <a:solidFill>
                  <a:srgbClr val="29394D"/>
                </a:solidFill>
                <a:latin typeface="Roboto Black" pitchFamily="2" charset="0"/>
                <a:ea typeface="Roboto Black" pitchFamily="2" charset="0"/>
              </a:rPr>
              <a:t> 		         fiscalité sur l’épargne </a:t>
            </a:r>
          </a:p>
        </p:txBody>
      </p:sp>
      <p:sp>
        <p:nvSpPr>
          <p:cNvPr id="7" name="Flèche : bas 6">
            <a:extLst>
              <a:ext uri="{FF2B5EF4-FFF2-40B4-BE49-F238E27FC236}">
                <a16:creationId xmlns:a16="http://schemas.microsoft.com/office/drawing/2014/main" id="{D399ABEA-11E9-94FF-11BA-A6FD4CF62027}"/>
              </a:ext>
            </a:extLst>
          </p:cNvPr>
          <p:cNvSpPr/>
          <p:nvPr/>
        </p:nvSpPr>
        <p:spPr>
          <a:xfrm rot="10800000">
            <a:off x="3419300" y="2861765"/>
            <a:ext cx="305683" cy="567235"/>
          </a:xfrm>
          <a:prstGeom prst="downArrow">
            <a:avLst/>
          </a:prstGeom>
          <a:solidFill>
            <a:srgbClr val="B20156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dirty="0">
              <a:latin typeface="Roboto" panose="02000000000000000000" pitchFamily="2" charset="0"/>
            </a:endParaRPr>
          </a:p>
        </p:txBody>
      </p:sp>
      <p:sp>
        <p:nvSpPr>
          <p:cNvPr id="11" name="Flèche : bas 10">
            <a:extLst>
              <a:ext uri="{FF2B5EF4-FFF2-40B4-BE49-F238E27FC236}">
                <a16:creationId xmlns:a16="http://schemas.microsoft.com/office/drawing/2014/main" id="{61D263F9-F6E0-B5DA-4466-B3B0C3F12C9A}"/>
              </a:ext>
            </a:extLst>
          </p:cNvPr>
          <p:cNvSpPr/>
          <p:nvPr/>
        </p:nvSpPr>
        <p:spPr>
          <a:xfrm>
            <a:off x="3419299" y="3562079"/>
            <a:ext cx="305683" cy="567235"/>
          </a:xfrm>
          <a:prstGeom prst="downArrow">
            <a:avLst/>
          </a:prstGeom>
          <a:solidFill>
            <a:srgbClr val="B20156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dirty="0">
              <a:latin typeface="Roboto" panose="02000000000000000000" pitchFamily="2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4B0106AC-D47D-87A8-022A-AABF5F81DB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242957" y="5671008"/>
            <a:ext cx="1329655" cy="1881630"/>
          </a:xfrm>
          <a:prstGeom prst="rect">
            <a:avLst/>
          </a:prstGeom>
        </p:spPr>
      </p:pic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B96936F-B125-CCBB-BF44-80D8E59B8FA6}"/>
              </a:ext>
            </a:extLst>
          </p:cNvPr>
          <p:cNvSpPr txBox="1">
            <a:spLocks/>
          </p:cNvSpPr>
          <p:nvPr/>
        </p:nvSpPr>
        <p:spPr>
          <a:xfrm>
            <a:off x="4231189" y="6417181"/>
            <a:ext cx="3744416" cy="3341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fr-BE" sz="1051" b="1" dirty="0" err="1">
                <a:solidFill>
                  <a:prstClr val="black"/>
                </a:solidFill>
                <a:latin typeface="Roboto"/>
                <a:cs typeface="Roboto"/>
              </a:rPr>
              <a:t>Afer</a:t>
            </a:r>
            <a:r>
              <a:rPr lang="fr-BE" sz="1051" b="1" dirty="0">
                <a:solidFill>
                  <a:prstClr val="black"/>
                </a:solidFill>
                <a:latin typeface="Roboto"/>
                <a:cs typeface="Roboto"/>
              </a:rPr>
              <a:t> Europe+ – 7 avril 2025</a:t>
            </a:r>
            <a:br>
              <a:rPr lang="fr-BE" sz="1051" b="1" dirty="0">
                <a:solidFill>
                  <a:prstClr val="black"/>
                </a:solidFill>
                <a:latin typeface="Roboto"/>
                <a:cs typeface="Roboto"/>
              </a:rPr>
            </a:br>
            <a:r>
              <a:rPr lang="fr-BE" sz="1051" b="1" dirty="0">
                <a:solidFill>
                  <a:prstClr val="black"/>
                </a:solidFill>
                <a:latin typeface="Roboto"/>
                <a:cs typeface="Roboto"/>
                <a:hlinkClick r:id="rId3"/>
              </a:rPr>
              <a:t>office@dekeyser-associes.com</a:t>
            </a:r>
            <a:r>
              <a:rPr lang="fr-BE" sz="1051" b="1" dirty="0">
                <a:solidFill>
                  <a:prstClr val="black"/>
                </a:solidFill>
                <a:latin typeface="Roboto"/>
                <a:cs typeface="Roboto"/>
              </a:rPr>
              <a:t> </a:t>
            </a:r>
          </a:p>
          <a:p>
            <a:pPr algn="ctr">
              <a:defRPr/>
            </a:pPr>
            <a:r>
              <a:rPr lang="fr-BE" sz="1051" b="1" dirty="0">
                <a:solidFill>
                  <a:prstClr val="black"/>
                </a:solidFill>
              </a:rPr>
              <a:t>- </a:t>
            </a:r>
            <a:fld id="{9B7A23FC-8B32-47A1-8357-7A4E55C32D05}" type="slidenum">
              <a:rPr lang="fr-BE" sz="1051" b="1">
                <a:solidFill>
                  <a:prstClr val="black"/>
                </a:solidFill>
              </a:rPr>
              <a:pPr algn="ctr">
                <a:defRPr/>
              </a:pPr>
              <a:t>3</a:t>
            </a:fld>
            <a:r>
              <a:rPr lang="fr-BE" sz="1051" b="1" dirty="0">
                <a:solidFill>
                  <a:prstClr val="black"/>
                </a:solidFill>
              </a:rPr>
              <a:t> -</a:t>
            </a:r>
          </a:p>
        </p:txBody>
      </p:sp>
      <p:pic>
        <p:nvPicPr>
          <p:cNvPr id="6" name="Image 5" descr="Dekeyser_Logo_fr">
            <a:extLst>
              <a:ext uri="{FF2B5EF4-FFF2-40B4-BE49-F238E27FC236}">
                <a16:creationId xmlns:a16="http://schemas.microsoft.com/office/drawing/2014/main" id="{29F10E19-1460-3909-0C7B-6061C821D8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83848" y="6234844"/>
            <a:ext cx="1568313" cy="522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85434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B5D026-6A24-8008-0A92-B654DBFA21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7">
            <a:extLst>
              <a:ext uri="{FF2B5EF4-FFF2-40B4-BE49-F238E27FC236}">
                <a16:creationId xmlns:a16="http://schemas.microsoft.com/office/drawing/2014/main" id="{653BC2E2-7215-1C52-501B-2A967998714C}"/>
              </a:ext>
            </a:extLst>
          </p:cNvPr>
          <p:cNvSpPr txBox="1"/>
          <p:nvPr/>
        </p:nvSpPr>
        <p:spPr>
          <a:xfrm>
            <a:off x="1803633" y="332987"/>
            <a:ext cx="103883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29394D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Assurance-vie &amp; </a:t>
            </a:r>
            <a:r>
              <a:rPr lang="en-US" sz="2000" b="1" dirty="0" err="1">
                <a:solidFill>
                  <a:srgbClr val="29394D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fiscalité</a:t>
            </a:r>
            <a:r>
              <a:rPr lang="en-US" sz="2000" b="1" dirty="0">
                <a:solidFill>
                  <a:srgbClr val="29394D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sur </a:t>
            </a:r>
            <a:r>
              <a:rPr lang="en-US" sz="2000" b="1" dirty="0" err="1">
                <a:solidFill>
                  <a:srgbClr val="29394D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l’épargne</a:t>
            </a:r>
            <a:r>
              <a:rPr lang="en-US" sz="2000" b="1" dirty="0">
                <a:solidFill>
                  <a:srgbClr val="29394D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(Arizona version)</a:t>
            </a:r>
          </a:p>
        </p:txBody>
      </p:sp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2283CEB8-D973-F853-F32C-73B87F7A4A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4138726"/>
              </p:ext>
            </p:extLst>
          </p:nvPr>
        </p:nvGraphicFramePr>
        <p:xfrm>
          <a:off x="2591033" y="990224"/>
          <a:ext cx="7314967" cy="506453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750273">
                  <a:extLst>
                    <a:ext uri="{9D8B030D-6E8A-4147-A177-3AD203B41FA5}">
                      <a16:colId xmlns:a16="http://schemas.microsoft.com/office/drawing/2014/main" val="122650231"/>
                    </a:ext>
                  </a:extLst>
                </a:gridCol>
                <a:gridCol w="2587932">
                  <a:extLst>
                    <a:ext uri="{9D8B030D-6E8A-4147-A177-3AD203B41FA5}">
                      <a16:colId xmlns:a16="http://schemas.microsoft.com/office/drawing/2014/main" val="3884371570"/>
                    </a:ext>
                  </a:extLst>
                </a:gridCol>
                <a:gridCol w="1976762">
                  <a:extLst>
                    <a:ext uri="{9D8B030D-6E8A-4147-A177-3AD203B41FA5}">
                      <a16:colId xmlns:a16="http://schemas.microsoft.com/office/drawing/2014/main" val="1193820311"/>
                    </a:ext>
                  </a:extLst>
                </a:gridCol>
              </a:tblGrid>
              <a:tr h="523801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fr-BE" sz="1400" b="1" u="sng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0708" marR="70708" marT="35354" marB="35354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BE" sz="1400" b="1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Portefeuilles-titres</a:t>
                      </a:r>
                    </a:p>
                    <a:p>
                      <a:pPr marL="0" algn="ctr" defTabSz="914400" rtl="0" eaLnBrk="1" latinLnBrk="0" hangingPunct="1"/>
                      <a:r>
                        <a:rPr lang="fr-BE" sz="1400" b="1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 nom propre</a:t>
                      </a:r>
                    </a:p>
                  </a:txBody>
                  <a:tcPr marL="70708" marR="70708" marT="35354" marB="35354" anchor="ctr"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BE" sz="1400" b="1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Portefeuilles-titres</a:t>
                      </a:r>
                    </a:p>
                    <a:p>
                      <a:pPr marL="0" algn="ctr" defTabSz="914400" rtl="0" eaLnBrk="1" latinLnBrk="0" hangingPunct="1"/>
                      <a:r>
                        <a:rPr lang="fr-BE" sz="1400" b="1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via assurance-vie</a:t>
                      </a:r>
                    </a:p>
                    <a:p>
                      <a:pPr marL="0" algn="ctr" defTabSz="914400" rtl="0" eaLnBrk="1" latinLnBrk="0" hangingPunct="1"/>
                      <a:r>
                        <a:rPr lang="fr-BE" sz="1400" b="1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(B21 ou B23)</a:t>
                      </a:r>
                    </a:p>
                  </a:txBody>
                  <a:tcPr marL="70708" marR="70708" marT="35354" marB="35354" anchor="ctr">
                    <a:solidFill>
                      <a:srgbClr val="D7E4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555375"/>
                  </a:ext>
                </a:extLst>
              </a:tr>
              <a:tr h="492741">
                <a:tc>
                  <a:txBody>
                    <a:bodyPr/>
                    <a:lstStyle/>
                    <a:p>
                      <a:pPr marL="0" marR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600" b="0" dirty="0">
                          <a:solidFill>
                            <a:schemeClr val="tx1"/>
                          </a:solidFill>
                        </a:rPr>
                        <a:t>Précompte mobilier</a:t>
                      </a:r>
                    </a:p>
                  </a:txBody>
                  <a:tcPr marL="70708" marR="70708" marT="35354" marB="35354" anchor="ctr"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600" b="0" dirty="0">
                          <a:solidFill>
                            <a:schemeClr val="tx1"/>
                          </a:solidFill>
                        </a:rPr>
                        <a:t>30 %</a:t>
                      </a:r>
                    </a:p>
                  </a:txBody>
                  <a:tcPr marL="70708" marR="70708" marT="35354" marB="35354" anchor="ctr"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600" b="0" dirty="0">
                          <a:solidFill>
                            <a:schemeClr val="tx1"/>
                          </a:solidFill>
                        </a:rPr>
                        <a:t>Néant</a:t>
                      </a:r>
                    </a:p>
                  </a:txBody>
                  <a:tcPr marL="70708" marR="70708" marT="35354" marB="35354" anchor="ctr">
                    <a:solidFill>
                      <a:srgbClr val="EFF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6220135"/>
                  </a:ext>
                </a:extLst>
              </a:tr>
              <a:tr h="540225">
                <a:tc>
                  <a:txBody>
                    <a:bodyPr/>
                    <a:lstStyle/>
                    <a:p>
                      <a:pPr marL="0" marR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600" b="0" dirty="0">
                          <a:solidFill>
                            <a:schemeClr val="tx1"/>
                          </a:solidFill>
                        </a:rPr>
                        <a:t>TCT</a:t>
                      </a:r>
                      <a:endParaRPr lang="fr-BE" sz="1600" b="0" dirty="0">
                        <a:solidFill>
                          <a:srgbClr val="C00000"/>
                        </a:solidFill>
                      </a:endParaRPr>
                    </a:p>
                  </a:txBody>
                  <a:tcPr marL="70708" marR="70708" marT="35354" marB="35354" anchor="ctr"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600" b="0" dirty="0">
                          <a:solidFill>
                            <a:schemeClr val="tx1"/>
                          </a:solidFill>
                        </a:rPr>
                        <a:t>0,15 %</a:t>
                      </a:r>
                    </a:p>
                  </a:txBody>
                  <a:tcPr marL="70708" marR="70708" marT="35354" marB="35354" anchor="ctr"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600" b="0" dirty="0">
                          <a:solidFill>
                            <a:schemeClr val="tx1"/>
                          </a:solidFill>
                        </a:rPr>
                        <a:t>Néant</a:t>
                      </a:r>
                    </a:p>
                    <a:p>
                      <a:pPr algn="ctr"/>
                      <a:r>
                        <a:rPr lang="fr-BE" sz="1600" b="0" dirty="0">
                          <a:solidFill>
                            <a:schemeClr val="tx1"/>
                          </a:solidFill>
                        </a:rPr>
                        <a:t>(conditions)</a:t>
                      </a:r>
                    </a:p>
                  </a:txBody>
                  <a:tcPr marL="70708" marR="70708" marT="35354" marB="35354" anchor="ctr">
                    <a:solidFill>
                      <a:srgbClr val="D7E4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6728943"/>
                  </a:ext>
                </a:extLst>
              </a:tr>
              <a:tr h="492741">
                <a:tc>
                  <a:txBody>
                    <a:bodyPr/>
                    <a:lstStyle/>
                    <a:p>
                      <a:pPr marL="0" marR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600" b="0" dirty="0">
                          <a:solidFill>
                            <a:schemeClr val="tx1"/>
                          </a:solidFill>
                        </a:rPr>
                        <a:t>TOB</a:t>
                      </a:r>
                    </a:p>
                  </a:txBody>
                  <a:tcPr marL="70708" marR="70708" marT="35354" marB="35354" anchor="ctr"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600" b="0" dirty="0">
                          <a:solidFill>
                            <a:schemeClr val="tx1"/>
                          </a:solidFill>
                        </a:rPr>
                        <a:t>0,12 % - 0,35 % - 1,32 %</a:t>
                      </a:r>
                    </a:p>
                  </a:txBody>
                  <a:tcPr marL="70708" marR="70708" marT="35354" marB="35354" anchor="ctr"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600" b="0" dirty="0">
                          <a:solidFill>
                            <a:schemeClr val="tx1"/>
                          </a:solidFill>
                        </a:rPr>
                        <a:t>Néant</a:t>
                      </a:r>
                    </a:p>
                  </a:txBody>
                  <a:tcPr marL="70708" marR="70708" marT="35354" marB="35354" anchor="ctr">
                    <a:solidFill>
                      <a:srgbClr val="EFF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8256999"/>
                  </a:ext>
                </a:extLst>
              </a:tr>
              <a:tr h="702470">
                <a:tc>
                  <a:txBody>
                    <a:bodyPr/>
                    <a:lstStyle/>
                    <a:p>
                      <a:pPr marL="0" marR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600" b="0" dirty="0">
                          <a:solidFill>
                            <a:schemeClr val="tx1"/>
                          </a:solidFill>
                        </a:rPr>
                        <a:t>Taxe Reynders</a:t>
                      </a:r>
                      <a:endParaRPr lang="fr-BE" sz="1600" b="0" dirty="0">
                        <a:solidFill>
                          <a:srgbClr val="C00000"/>
                        </a:solidFill>
                      </a:endParaRPr>
                    </a:p>
                  </a:txBody>
                  <a:tcPr marL="70708" marR="70708" marT="35354" marB="35354" anchor="ctr"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600" b="0" dirty="0">
                          <a:solidFill>
                            <a:schemeClr val="tx1"/>
                          </a:solidFill>
                        </a:rPr>
                        <a:t>30 %</a:t>
                      </a:r>
                    </a:p>
                    <a:p>
                      <a:pPr algn="ctr"/>
                      <a:r>
                        <a:rPr lang="fr-BE" sz="1400" b="0" dirty="0">
                          <a:solidFill>
                            <a:schemeClr val="tx1"/>
                          </a:solidFill>
                        </a:rPr>
                        <a:t>(Partie obligataire)</a:t>
                      </a:r>
                    </a:p>
                  </a:txBody>
                  <a:tcPr marL="70708" marR="70708" marT="35354" marB="35354" anchor="ctr"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600" b="0" dirty="0">
                          <a:solidFill>
                            <a:schemeClr val="tx1"/>
                          </a:solidFill>
                        </a:rPr>
                        <a:t>Néant</a:t>
                      </a:r>
                    </a:p>
                  </a:txBody>
                  <a:tcPr marL="70708" marR="70708" marT="35354" marB="35354" anchor="ctr">
                    <a:solidFill>
                      <a:srgbClr val="D7E4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600"/>
                  </a:ext>
                </a:extLst>
              </a:tr>
              <a:tr h="702470">
                <a:tc>
                  <a:txBody>
                    <a:bodyPr/>
                    <a:lstStyle/>
                    <a:p>
                      <a:pPr marL="0" marR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600" b="0" dirty="0">
                          <a:solidFill>
                            <a:schemeClr val="tx1"/>
                          </a:solidFill>
                        </a:rPr>
                        <a:t>Contribution de solidarité</a:t>
                      </a:r>
                    </a:p>
                    <a:p>
                      <a:pPr marL="0" marR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400" b="0" dirty="0">
                          <a:solidFill>
                            <a:schemeClr val="tx1"/>
                          </a:solidFill>
                        </a:rPr>
                        <a:t>(voir slide suivant)</a:t>
                      </a:r>
                    </a:p>
                  </a:txBody>
                  <a:tcPr marL="70708" marR="70708" marT="35354" marB="35354" anchor="ctr">
                    <a:solidFill>
                      <a:srgbClr val="F0F4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600" b="0" dirty="0">
                          <a:solidFill>
                            <a:schemeClr val="tx1"/>
                          </a:solidFill>
                        </a:rPr>
                        <a:t>10 %</a:t>
                      </a:r>
                    </a:p>
                  </a:txBody>
                  <a:tcPr marL="70708" marR="70708" marT="35354" marB="35354" anchor="ctr">
                    <a:solidFill>
                      <a:srgbClr val="F0F4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600" b="0" dirty="0">
                          <a:solidFill>
                            <a:schemeClr val="tx1"/>
                          </a:solidFill>
                        </a:rPr>
                        <a:t>à vérifier ?</a:t>
                      </a:r>
                    </a:p>
                  </a:txBody>
                  <a:tcPr marL="70708" marR="70708" marT="35354" marB="35354" anchor="ctr">
                    <a:solidFill>
                      <a:srgbClr val="F0F4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1786211"/>
                  </a:ext>
                </a:extLst>
              </a:tr>
              <a:tr h="702470">
                <a:tc>
                  <a:txBody>
                    <a:bodyPr/>
                    <a:lstStyle/>
                    <a:p>
                      <a:pPr marL="0" marR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600" b="0" dirty="0">
                          <a:solidFill>
                            <a:schemeClr val="tx1"/>
                          </a:solidFill>
                        </a:rPr>
                        <a:t>Droits succession</a:t>
                      </a:r>
                    </a:p>
                  </a:txBody>
                  <a:tcPr marL="70708" marR="70708" marT="35354" marB="35354" anchor="ctr"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600" b="0" dirty="0">
                          <a:solidFill>
                            <a:schemeClr val="tx1"/>
                          </a:solidFill>
                        </a:rPr>
                        <a:t>Oui</a:t>
                      </a:r>
                    </a:p>
                  </a:txBody>
                  <a:tcPr marL="70708" marR="70708" marT="35354" marB="35354" anchor="ctr"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600" b="0" dirty="0">
                          <a:solidFill>
                            <a:schemeClr val="tx1"/>
                          </a:solidFill>
                        </a:rPr>
                        <a:t>Non</a:t>
                      </a:r>
                    </a:p>
                    <a:p>
                      <a:pPr algn="ctr"/>
                      <a:r>
                        <a:rPr lang="fr-BE" sz="1600" b="0" dirty="0">
                          <a:solidFill>
                            <a:schemeClr val="tx1"/>
                          </a:solidFill>
                        </a:rPr>
                        <a:t>(conditions)</a:t>
                      </a:r>
                    </a:p>
                  </a:txBody>
                  <a:tcPr marL="70708" marR="70708" marT="35354" marB="35354" anchor="ctr">
                    <a:solidFill>
                      <a:srgbClr val="D7E4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454262"/>
                  </a:ext>
                </a:extLst>
              </a:tr>
              <a:tr h="702470">
                <a:tc>
                  <a:txBody>
                    <a:bodyPr/>
                    <a:lstStyle/>
                    <a:p>
                      <a:pPr marL="0" marR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600" b="0" dirty="0">
                          <a:solidFill>
                            <a:schemeClr val="tx1"/>
                          </a:solidFill>
                        </a:rPr>
                        <a:t>Taxe entrée</a:t>
                      </a:r>
                    </a:p>
                  </a:txBody>
                  <a:tcPr marL="70708" marR="70708" marT="35354" marB="35354" anchor="ctr">
                    <a:solidFill>
                      <a:srgbClr val="F0F4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600" b="0" dirty="0">
                          <a:solidFill>
                            <a:schemeClr val="tx1"/>
                          </a:solidFill>
                        </a:rPr>
                        <a:t>Néant</a:t>
                      </a:r>
                    </a:p>
                  </a:txBody>
                  <a:tcPr marL="70708" marR="70708" marT="35354" marB="35354" anchor="ctr">
                    <a:solidFill>
                      <a:srgbClr val="F0F4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600" b="0" dirty="0">
                          <a:solidFill>
                            <a:schemeClr val="tx1"/>
                          </a:solidFill>
                        </a:rPr>
                        <a:t>2%</a:t>
                      </a:r>
                    </a:p>
                  </a:txBody>
                  <a:tcPr marL="70708" marR="70708" marT="35354" marB="35354" anchor="ctr">
                    <a:solidFill>
                      <a:srgbClr val="F0F4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4724380"/>
                  </a:ext>
                </a:extLst>
              </a:tr>
            </a:tbl>
          </a:graphicData>
        </a:graphic>
      </p:graphicFrame>
      <p:grpSp>
        <p:nvGrpSpPr>
          <p:cNvPr id="17" name="Groupe 16">
            <a:extLst>
              <a:ext uri="{FF2B5EF4-FFF2-40B4-BE49-F238E27FC236}">
                <a16:creationId xmlns:a16="http://schemas.microsoft.com/office/drawing/2014/main" id="{D503FD4C-6707-13CF-C288-75A5F7387A60}"/>
              </a:ext>
            </a:extLst>
          </p:cNvPr>
          <p:cNvGrpSpPr/>
          <p:nvPr/>
        </p:nvGrpSpPr>
        <p:grpSpPr>
          <a:xfrm>
            <a:off x="-33030" y="0"/>
            <a:ext cx="12085191" cy="7276650"/>
            <a:chOff x="-33030" y="0"/>
            <a:chExt cx="12085191" cy="727665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F347534-E45F-8100-1AE4-50C42EF2C898}"/>
                </a:ext>
              </a:extLst>
            </p:cNvPr>
            <p:cNvSpPr/>
            <p:nvPr/>
          </p:nvSpPr>
          <p:spPr>
            <a:xfrm rot="10800000">
              <a:off x="0" y="0"/>
              <a:ext cx="1133857" cy="6860514"/>
            </a:xfrm>
            <a:prstGeom prst="rect">
              <a:avLst/>
            </a:prstGeom>
            <a:solidFill>
              <a:srgbClr val="9BBB5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758" dirty="0">
                <a:latin typeface="Roboto" panose="02000000000000000000" pitchFamily="2" charset="0"/>
              </a:endParaRPr>
            </a:p>
          </p:txBody>
        </p:sp>
        <p:pic>
          <p:nvPicPr>
            <p:cNvPr id="14" name="Image 13">
              <a:extLst>
                <a:ext uri="{FF2B5EF4-FFF2-40B4-BE49-F238E27FC236}">
                  <a16:creationId xmlns:a16="http://schemas.microsoft.com/office/drawing/2014/main" id="{D9F1F945-B048-FD5C-D269-8B22615C890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5400000">
              <a:off x="242957" y="5671008"/>
              <a:ext cx="1329655" cy="1881630"/>
            </a:xfrm>
            <a:prstGeom prst="rect">
              <a:avLst/>
            </a:prstGeom>
          </p:spPr>
        </p:pic>
        <p:sp>
          <p:nvSpPr>
            <p:cNvPr id="15" name="Espace réservé du numéro de diapositive 3">
              <a:extLst>
                <a:ext uri="{FF2B5EF4-FFF2-40B4-BE49-F238E27FC236}">
                  <a16:creationId xmlns:a16="http://schemas.microsoft.com/office/drawing/2014/main" id="{17786157-A168-CACB-2C26-4E8A18239863}"/>
                </a:ext>
              </a:extLst>
            </p:cNvPr>
            <p:cNvSpPr txBox="1">
              <a:spLocks/>
            </p:cNvSpPr>
            <p:nvPr/>
          </p:nvSpPr>
          <p:spPr>
            <a:xfrm>
              <a:off x="4231189" y="6417181"/>
              <a:ext cx="3744416" cy="334143"/>
            </a:xfrm>
            <a:prstGeom prst="rect">
              <a:avLst/>
            </a:prstGeom>
          </p:spPr>
          <p:txBody>
            <a:bodyPr vert="horz" lIns="91440" tIns="45720" rIns="91440" bIns="45720" rtlCol="0" anchor="ctr"/>
            <a:lstStyle>
              <a:defPPr>
                <a:defRPr lang="fr-FR"/>
              </a:defPPr>
              <a:lvl1pPr algn="r" rtl="0" fontAlgn="auto">
                <a:spcBef>
                  <a:spcPts val="0"/>
                </a:spcBef>
                <a:spcAft>
                  <a:spcPts val="0"/>
                </a:spcAft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algn="ctr">
                <a:defRPr/>
              </a:pPr>
              <a:r>
                <a:rPr lang="fr-BE" sz="1051" b="1" dirty="0" err="1">
                  <a:solidFill>
                    <a:prstClr val="black"/>
                  </a:solidFill>
                  <a:latin typeface="Roboto"/>
                  <a:cs typeface="Roboto"/>
                </a:rPr>
                <a:t>Afer</a:t>
              </a:r>
              <a:r>
                <a:rPr lang="fr-BE" sz="1051" b="1" dirty="0">
                  <a:solidFill>
                    <a:prstClr val="black"/>
                  </a:solidFill>
                  <a:latin typeface="Roboto"/>
                  <a:cs typeface="Roboto"/>
                </a:rPr>
                <a:t> Europe+ – 7 avril 2025</a:t>
              </a:r>
              <a:br>
                <a:rPr lang="fr-BE" sz="1051" b="1" dirty="0">
                  <a:solidFill>
                    <a:prstClr val="black"/>
                  </a:solidFill>
                  <a:latin typeface="Roboto"/>
                  <a:cs typeface="Roboto"/>
                </a:rPr>
              </a:br>
              <a:r>
                <a:rPr lang="fr-BE" sz="1051" b="1" dirty="0">
                  <a:solidFill>
                    <a:prstClr val="black"/>
                  </a:solidFill>
                  <a:latin typeface="Roboto"/>
                  <a:cs typeface="Roboto"/>
                  <a:hlinkClick r:id="rId3"/>
                </a:rPr>
                <a:t>office@dekeyser-associes.com</a:t>
              </a:r>
              <a:r>
                <a:rPr lang="fr-BE" sz="1051" b="1" dirty="0">
                  <a:solidFill>
                    <a:prstClr val="black"/>
                  </a:solidFill>
                  <a:latin typeface="Roboto"/>
                  <a:cs typeface="Roboto"/>
                </a:rPr>
                <a:t> </a:t>
              </a:r>
            </a:p>
            <a:p>
              <a:pPr algn="ctr">
                <a:defRPr/>
              </a:pPr>
              <a:r>
                <a:rPr lang="fr-BE" sz="1051" b="1" dirty="0">
                  <a:solidFill>
                    <a:prstClr val="black"/>
                  </a:solidFill>
                </a:rPr>
                <a:t>- </a:t>
              </a:r>
              <a:fld id="{9B7A23FC-8B32-47A1-8357-7A4E55C32D05}" type="slidenum">
                <a:rPr lang="fr-BE" sz="1051" b="1">
                  <a:solidFill>
                    <a:prstClr val="black"/>
                  </a:solidFill>
                </a:rPr>
                <a:pPr algn="ctr">
                  <a:defRPr/>
                </a:pPr>
                <a:t>4</a:t>
              </a:fld>
              <a:r>
                <a:rPr lang="fr-BE" sz="1051" b="1" dirty="0">
                  <a:solidFill>
                    <a:prstClr val="black"/>
                  </a:solidFill>
                </a:rPr>
                <a:t> -</a:t>
              </a:r>
            </a:p>
          </p:txBody>
        </p:sp>
        <p:pic>
          <p:nvPicPr>
            <p:cNvPr id="16" name="Image 15" descr="Dekeyser_Logo_fr">
              <a:extLst>
                <a:ext uri="{FF2B5EF4-FFF2-40B4-BE49-F238E27FC236}">
                  <a16:creationId xmlns:a16="http://schemas.microsoft.com/office/drawing/2014/main" id="{426A48E5-1944-A575-EA6C-60BBD0F6913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0483848" y="6234844"/>
              <a:ext cx="1568313" cy="5227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29376216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2164D7-5F4C-1B52-DEA2-AB3B43CC4C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7">
            <a:extLst>
              <a:ext uri="{FF2B5EF4-FFF2-40B4-BE49-F238E27FC236}">
                <a16:creationId xmlns:a16="http://schemas.microsoft.com/office/drawing/2014/main" id="{7889021C-3FF0-E5E0-D367-0401507473A0}"/>
              </a:ext>
            </a:extLst>
          </p:cNvPr>
          <p:cNvSpPr txBox="1"/>
          <p:nvPr/>
        </p:nvSpPr>
        <p:spPr>
          <a:xfrm>
            <a:off x="1803633" y="187147"/>
            <a:ext cx="103883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29394D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Contribution de </a:t>
            </a:r>
            <a:r>
              <a:rPr lang="en-US" sz="2000" b="1" dirty="0" err="1">
                <a:solidFill>
                  <a:srgbClr val="29394D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solidarité</a:t>
            </a:r>
            <a:r>
              <a:rPr lang="en-US" sz="2000" b="1" dirty="0">
                <a:solidFill>
                  <a:srgbClr val="29394D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– </a:t>
            </a:r>
            <a:r>
              <a:rPr lang="en-US" sz="2000" b="1" dirty="0" err="1">
                <a:solidFill>
                  <a:srgbClr val="29394D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Actifs</a:t>
            </a:r>
            <a:r>
              <a:rPr lang="en-US" sz="2000" b="1" dirty="0">
                <a:solidFill>
                  <a:srgbClr val="29394D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000" b="1" dirty="0" err="1">
                <a:solidFill>
                  <a:srgbClr val="29394D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visés</a:t>
            </a:r>
            <a:r>
              <a:rPr lang="en-US" sz="2000" b="1" dirty="0">
                <a:solidFill>
                  <a:srgbClr val="29394D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?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CDC4796F-4581-C8DD-3C80-DB1E318A627E}"/>
              </a:ext>
            </a:extLst>
          </p:cNvPr>
          <p:cNvSpPr txBox="1"/>
          <p:nvPr/>
        </p:nvSpPr>
        <p:spPr>
          <a:xfrm>
            <a:off x="2745705" y="1061978"/>
            <a:ext cx="792041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fr-BE" sz="2000" dirty="0"/>
              <a:t>Accord du gouvernement du 31 janvier 25</a:t>
            </a:r>
          </a:p>
          <a:p>
            <a:pPr marL="342900" indent="-342900">
              <a:buFont typeface="Wingdings" pitchFamily="2" charset="2"/>
              <a:buChar char="Ø"/>
            </a:pPr>
            <a:endParaRPr lang="fr-BE" sz="2000" dirty="0"/>
          </a:p>
          <a:p>
            <a:pPr marL="342900" indent="-342900">
              <a:buFont typeface="Wingdings" pitchFamily="2" charset="2"/>
              <a:buChar char="Ø"/>
            </a:pPr>
            <a:endParaRPr lang="fr-BE" sz="2000" dirty="0"/>
          </a:p>
          <a:p>
            <a:pPr marL="342900" indent="-342900">
              <a:buFont typeface="Wingdings" pitchFamily="2" charset="2"/>
              <a:buChar char="Ø"/>
            </a:pPr>
            <a:endParaRPr lang="fr-BE" sz="2000" dirty="0"/>
          </a:p>
          <a:p>
            <a:pPr marL="342900" indent="-342900">
              <a:buFont typeface="Wingdings" pitchFamily="2" charset="2"/>
              <a:buChar char="Ø"/>
            </a:pPr>
            <a:endParaRPr lang="fr-BE" sz="2000" dirty="0"/>
          </a:p>
          <a:p>
            <a:pPr marL="342900" indent="-342900">
              <a:buFont typeface="Wingdings" pitchFamily="2" charset="2"/>
              <a:buChar char="Ø"/>
            </a:pPr>
            <a:r>
              <a:rPr lang="fr-BE" sz="2000" dirty="0"/>
              <a:t>Actifs financiers = instruments financiers au sens loi du 2 aout 2002 ? </a:t>
            </a:r>
          </a:p>
          <a:p>
            <a:pPr marL="342900" indent="-342900">
              <a:buFont typeface="Wingdings" pitchFamily="2" charset="2"/>
              <a:buChar char="Ø"/>
            </a:pPr>
            <a:endParaRPr lang="fr-BE" sz="2000" dirty="0"/>
          </a:p>
          <a:p>
            <a:pPr marL="342900" indent="-342900">
              <a:buFont typeface="Wingdings" pitchFamily="2" charset="2"/>
              <a:buChar char="Ø"/>
            </a:pPr>
            <a:endParaRPr lang="fr-BE" sz="2000" dirty="0"/>
          </a:p>
          <a:p>
            <a:pPr marL="342900" indent="-342900">
              <a:buFont typeface="Wingdings" pitchFamily="2" charset="2"/>
              <a:buChar char="Ø"/>
            </a:pPr>
            <a:endParaRPr lang="fr-BE" sz="2000" dirty="0"/>
          </a:p>
          <a:p>
            <a:pPr marL="342900" indent="-342900">
              <a:buFont typeface="Wingdings" pitchFamily="2" charset="2"/>
              <a:buChar char="Ø"/>
            </a:pPr>
            <a:endParaRPr lang="fr-BE" sz="2000" dirty="0"/>
          </a:p>
          <a:p>
            <a:pPr marL="342900" indent="-342900">
              <a:buFont typeface="Wingdings" pitchFamily="2" charset="2"/>
              <a:buChar char="Ø"/>
            </a:pPr>
            <a:endParaRPr lang="fr-BE" sz="2000" dirty="0"/>
          </a:p>
          <a:p>
            <a:pPr marL="342900" indent="-342900">
              <a:buFont typeface="Wingdings" pitchFamily="2" charset="2"/>
              <a:buChar char="Ø"/>
            </a:pPr>
            <a:endParaRPr lang="fr-BE" sz="2000" dirty="0"/>
          </a:p>
          <a:p>
            <a:pPr marL="342900" indent="-342900">
              <a:buFont typeface="Wingdings" pitchFamily="2" charset="2"/>
              <a:buChar char="Ø"/>
            </a:pPr>
            <a:endParaRPr lang="fr-BE" sz="2000" dirty="0"/>
          </a:p>
          <a:p>
            <a:pPr marL="342900" indent="-342900">
              <a:buFont typeface="Wingdings" pitchFamily="2" charset="2"/>
              <a:buChar char="Ø"/>
            </a:pPr>
            <a:endParaRPr lang="fr-BE" sz="2000" dirty="0"/>
          </a:p>
          <a:p>
            <a:pPr marL="342900" indent="-342900">
              <a:buFont typeface="Wingdings" pitchFamily="2" charset="2"/>
              <a:buChar char="Ø"/>
            </a:pPr>
            <a:r>
              <a:rPr lang="fr-BE" sz="2000" dirty="0"/>
              <a:t>Assurance-vie (B21 ou B23) ?</a:t>
            </a:r>
            <a:endParaRPr lang="fr-BE" dirty="0"/>
          </a:p>
          <a:p>
            <a:pPr marL="742950" lvl="1" indent="-285750">
              <a:buFont typeface="Courier New" panose="02070309020205020404" pitchFamily="49" charset="0"/>
              <a:buChar char="o"/>
            </a:pPr>
            <a:endParaRPr lang="fr-BE" dirty="0"/>
          </a:p>
          <a:p>
            <a:pPr marL="742950" lvl="1" indent="-285750">
              <a:buFont typeface="Wingdings" panose="05000000000000000000" pitchFamily="2" charset="2"/>
              <a:buChar char="Ø"/>
            </a:pPr>
            <a:endParaRPr lang="fr-BE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A3CDF20-FFE1-05A7-CF2C-FE3FE40E61DB}"/>
              </a:ext>
            </a:extLst>
          </p:cNvPr>
          <p:cNvSpPr txBox="1"/>
          <p:nvPr/>
        </p:nvSpPr>
        <p:spPr>
          <a:xfrm>
            <a:off x="2903677" y="1593007"/>
            <a:ext cx="5420814" cy="646331"/>
          </a:xfrm>
          <a:prstGeom prst="rect">
            <a:avLst/>
          </a:prstGeom>
          <a:solidFill>
            <a:srgbClr val="9BBB59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BE" i="1" dirty="0">
                <a:solidFill>
                  <a:schemeClr val="bg1"/>
                </a:solidFill>
              </a:rPr>
              <a:t>« Sur les plus-values futures réalisées sur les actifs financiers »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879980C6-E486-FC7C-0B39-D0630340AF74}"/>
              </a:ext>
            </a:extLst>
          </p:cNvPr>
          <p:cNvSpPr txBox="1"/>
          <p:nvPr/>
        </p:nvSpPr>
        <p:spPr>
          <a:xfrm>
            <a:off x="3029235" y="3188099"/>
            <a:ext cx="5295256" cy="1754326"/>
          </a:xfrm>
          <a:prstGeom prst="rect">
            <a:avLst/>
          </a:prstGeom>
          <a:solidFill>
            <a:srgbClr val="9BBB59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Courier New" panose="02070309020205020404" pitchFamily="49" charset="0"/>
              <a:buChar char="o"/>
            </a:pPr>
            <a:r>
              <a:rPr lang="fr-BE" dirty="0">
                <a:solidFill>
                  <a:schemeClr val="bg1"/>
                </a:solidFill>
              </a:rPr>
              <a:t>Actions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fr-BE" dirty="0">
                <a:solidFill>
                  <a:schemeClr val="bg1"/>
                </a:solidFill>
              </a:rPr>
              <a:t>Obligations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fr-BE" dirty="0">
                <a:solidFill>
                  <a:schemeClr val="bg1"/>
                </a:solidFill>
              </a:rPr>
              <a:t>Bons de caisse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fr-BE" dirty="0">
                <a:solidFill>
                  <a:schemeClr val="bg1"/>
                </a:solidFill>
              </a:rPr>
              <a:t>Parts SICAV / SICAF/ FCP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fr-BE" dirty="0">
                <a:solidFill>
                  <a:schemeClr val="bg1"/>
                </a:solidFill>
              </a:rPr>
              <a:t>ETF, options, trackers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fr-BE" dirty="0">
                <a:solidFill>
                  <a:schemeClr val="bg1"/>
                </a:solidFill>
              </a:rPr>
              <a:t>Etc.</a:t>
            </a:r>
          </a:p>
        </p:txBody>
      </p:sp>
      <p:grpSp>
        <p:nvGrpSpPr>
          <p:cNvPr id="6" name="Groupe 5">
            <a:extLst>
              <a:ext uri="{FF2B5EF4-FFF2-40B4-BE49-F238E27FC236}">
                <a16:creationId xmlns:a16="http://schemas.microsoft.com/office/drawing/2014/main" id="{99E96932-E484-2718-46B9-2C494B042ED7}"/>
              </a:ext>
            </a:extLst>
          </p:cNvPr>
          <p:cNvGrpSpPr/>
          <p:nvPr/>
        </p:nvGrpSpPr>
        <p:grpSpPr>
          <a:xfrm>
            <a:off x="-33030" y="0"/>
            <a:ext cx="12085191" cy="7276650"/>
            <a:chOff x="-33030" y="0"/>
            <a:chExt cx="12085191" cy="7276650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B077BBDB-47BA-D563-7572-4948D746496D}"/>
                </a:ext>
              </a:extLst>
            </p:cNvPr>
            <p:cNvSpPr/>
            <p:nvPr/>
          </p:nvSpPr>
          <p:spPr>
            <a:xfrm rot="10800000">
              <a:off x="0" y="0"/>
              <a:ext cx="1133857" cy="6860514"/>
            </a:xfrm>
            <a:prstGeom prst="rect">
              <a:avLst/>
            </a:prstGeom>
            <a:solidFill>
              <a:srgbClr val="9BBB5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758" dirty="0">
                <a:latin typeface="Roboto" panose="02000000000000000000" pitchFamily="2" charset="0"/>
              </a:endParaRPr>
            </a:p>
          </p:txBody>
        </p:sp>
        <p:pic>
          <p:nvPicPr>
            <p:cNvPr id="10" name="Image 9">
              <a:extLst>
                <a:ext uri="{FF2B5EF4-FFF2-40B4-BE49-F238E27FC236}">
                  <a16:creationId xmlns:a16="http://schemas.microsoft.com/office/drawing/2014/main" id="{038366BC-6114-A06E-C781-75AEE1BF260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5400000">
              <a:off x="242957" y="5671008"/>
              <a:ext cx="1329655" cy="1881630"/>
            </a:xfrm>
            <a:prstGeom prst="rect">
              <a:avLst/>
            </a:prstGeom>
          </p:spPr>
        </p:pic>
        <p:sp>
          <p:nvSpPr>
            <p:cNvPr id="11" name="Espace réservé du numéro de diapositive 3">
              <a:extLst>
                <a:ext uri="{FF2B5EF4-FFF2-40B4-BE49-F238E27FC236}">
                  <a16:creationId xmlns:a16="http://schemas.microsoft.com/office/drawing/2014/main" id="{59EED15D-2A19-84BB-8BB0-8ABC5C6A1625}"/>
                </a:ext>
              </a:extLst>
            </p:cNvPr>
            <p:cNvSpPr txBox="1">
              <a:spLocks/>
            </p:cNvSpPr>
            <p:nvPr/>
          </p:nvSpPr>
          <p:spPr>
            <a:xfrm>
              <a:off x="4231189" y="6417181"/>
              <a:ext cx="3744416" cy="334143"/>
            </a:xfrm>
            <a:prstGeom prst="rect">
              <a:avLst/>
            </a:prstGeom>
          </p:spPr>
          <p:txBody>
            <a:bodyPr vert="horz" lIns="91440" tIns="45720" rIns="91440" bIns="45720" rtlCol="0" anchor="ctr"/>
            <a:lstStyle>
              <a:defPPr>
                <a:defRPr lang="fr-FR"/>
              </a:defPPr>
              <a:lvl1pPr algn="r" rtl="0" fontAlgn="auto">
                <a:spcBef>
                  <a:spcPts val="0"/>
                </a:spcBef>
                <a:spcAft>
                  <a:spcPts val="0"/>
                </a:spcAft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algn="ctr">
                <a:defRPr/>
              </a:pPr>
              <a:r>
                <a:rPr lang="fr-BE" sz="1051" b="1" dirty="0" err="1">
                  <a:solidFill>
                    <a:prstClr val="black"/>
                  </a:solidFill>
                  <a:latin typeface="Roboto"/>
                  <a:cs typeface="Roboto"/>
                </a:rPr>
                <a:t>Afer</a:t>
              </a:r>
              <a:r>
                <a:rPr lang="fr-BE" sz="1051" b="1" dirty="0">
                  <a:solidFill>
                    <a:prstClr val="black"/>
                  </a:solidFill>
                  <a:latin typeface="Roboto"/>
                  <a:cs typeface="Roboto"/>
                </a:rPr>
                <a:t> Europe+ – 7 avril 2025</a:t>
              </a:r>
              <a:br>
                <a:rPr lang="fr-BE" sz="1051" b="1" dirty="0">
                  <a:solidFill>
                    <a:prstClr val="black"/>
                  </a:solidFill>
                  <a:latin typeface="Roboto"/>
                  <a:cs typeface="Roboto"/>
                </a:rPr>
              </a:br>
              <a:r>
                <a:rPr lang="fr-BE" sz="1051" b="1" dirty="0">
                  <a:solidFill>
                    <a:prstClr val="black"/>
                  </a:solidFill>
                  <a:latin typeface="Roboto"/>
                  <a:cs typeface="Roboto"/>
                  <a:hlinkClick r:id="rId3"/>
                </a:rPr>
                <a:t>office@dekeyser-associes.com</a:t>
              </a:r>
              <a:r>
                <a:rPr lang="fr-BE" sz="1051" b="1" dirty="0">
                  <a:solidFill>
                    <a:prstClr val="black"/>
                  </a:solidFill>
                  <a:latin typeface="Roboto"/>
                  <a:cs typeface="Roboto"/>
                </a:rPr>
                <a:t> </a:t>
              </a:r>
            </a:p>
            <a:p>
              <a:pPr algn="ctr">
                <a:defRPr/>
              </a:pPr>
              <a:r>
                <a:rPr lang="fr-BE" sz="1051" b="1" dirty="0">
                  <a:solidFill>
                    <a:prstClr val="black"/>
                  </a:solidFill>
                </a:rPr>
                <a:t>- </a:t>
              </a:r>
              <a:fld id="{9B7A23FC-8B32-47A1-8357-7A4E55C32D05}" type="slidenum">
                <a:rPr lang="fr-BE" sz="1051" b="1">
                  <a:solidFill>
                    <a:prstClr val="black"/>
                  </a:solidFill>
                </a:rPr>
                <a:pPr algn="ctr">
                  <a:defRPr/>
                </a:pPr>
                <a:t>5</a:t>
              </a:fld>
              <a:r>
                <a:rPr lang="fr-BE" sz="1051" b="1" dirty="0">
                  <a:solidFill>
                    <a:prstClr val="black"/>
                  </a:solidFill>
                </a:rPr>
                <a:t> -</a:t>
              </a:r>
            </a:p>
          </p:txBody>
        </p:sp>
        <p:pic>
          <p:nvPicPr>
            <p:cNvPr id="12" name="Image 11" descr="Dekeyser_Logo_fr">
              <a:extLst>
                <a:ext uri="{FF2B5EF4-FFF2-40B4-BE49-F238E27FC236}">
                  <a16:creationId xmlns:a16="http://schemas.microsoft.com/office/drawing/2014/main" id="{59776C06-C4CC-7883-DC9C-C0C813D260F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0483848" y="6234844"/>
              <a:ext cx="1568313" cy="5227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27071762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292AB5D-E5C3-4346-813A-AB3866EA783C}"/>
              </a:ext>
            </a:extLst>
          </p:cNvPr>
          <p:cNvSpPr/>
          <p:nvPr/>
        </p:nvSpPr>
        <p:spPr>
          <a:xfrm rot="10800000">
            <a:off x="-33030" y="-8327"/>
            <a:ext cx="1160478" cy="6885732"/>
          </a:xfrm>
          <a:prstGeom prst="rect">
            <a:avLst/>
          </a:prstGeom>
          <a:solidFill>
            <a:srgbClr val="B201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Roboto" panose="02000000000000000000" pitchFamily="2" charset="0"/>
            </a:endParaRPr>
          </a:p>
        </p:txBody>
      </p:sp>
      <p:sp>
        <p:nvSpPr>
          <p:cNvPr id="6" name="TextBox 7">
            <a:extLst>
              <a:ext uri="{FF2B5EF4-FFF2-40B4-BE49-F238E27FC236}">
                <a16:creationId xmlns:a16="http://schemas.microsoft.com/office/drawing/2014/main" id="{F43094C5-D55A-083D-7A1F-5CF70D9FFAB1}"/>
              </a:ext>
            </a:extLst>
          </p:cNvPr>
          <p:cNvSpPr txBox="1"/>
          <p:nvPr/>
        </p:nvSpPr>
        <p:spPr>
          <a:xfrm>
            <a:off x="854582" y="2939821"/>
            <a:ext cx="82894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>
                <a:solidFill>
                  <a:srgbClr val="B20156"/>
                </a:solidFill>
                <a:latin typeface="Roboto Black" pitchFamily="2" charset="0"/>
                <a:ea typeface="Roboto Black" pitchFamily="2" charset="0"/>
              </a:rPr>
              <a:t>Atout 2 : </a:t>
            </a:r>
            <a:r>
              <a:rPr lang="fr-FR" sz="3600" b="1" dirty="0">
                <a:solidFill>
                  <a:srgbClr val="29394D"/>
                </a:solidFill>
                <a:latin typeface="Roboto Black" pitchFamily="2" charset="0"/>
                <a:ea typeface="Roboto Black" pitchFamily="2" charset="0"/>
              </a:rPr>
              <a:t>donner sans se dépouiller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5BE3544D-077E-1084-D466-266070A571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242957" y="5671008"/>
            <a:ext cx="1329655" cy="1881630"/>
          </a:xfrm>
          <a:prstGeom prst="rect">
            <a:avLst/>
          </a:prstGeom>
        </p:spPr>
      </p:pic>
      <p:sp>
        <p:nvSpPr>
          <p:cNvPr id="3" name="Espace réservé du numéro de diapositive 3">
            <a:extLst>
              <a:ext uri="{FF2B5EF4-FFF2-40B4-BE49-F238E27FC236}">
                <a16:creationId xmlns:a16="http://schemas.microsoft.com/office/drawing/2014/main" id="{611967DF-FBCD-179F-16BD-58F93DF7E4DC}"/>
              </a:ext>
            </a:extLst>
          </p:cNvPr>
          <p:cNvSpPr txBox="1">
            <a:spLocks/>
          </p:cNvSpPr>
          <p:nvPr/>
        </p:nvSpPr>
        <p:spPr>
          <a:xfrm>
            <a:off x="4231189" y="6417181"/>
            <a:ext cx="3744416" cy="3341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fr-BE" sz="1051" b="1" dirty="0" err="1">
                <a:solidFill>
                  <a:prstClr val="black"/>
                </a:solidFill>
                <a:latin typeface="Roboto"/>
                <a:cs typeface="Roboto"/>
              </a:rPr>
              <a:t>Afer</a:t>
            </a:r>
            <a:r>
              <a:rPr lang="fr-BE" sz="1051" b="1" dirty="0">
                <a:solidFill>
                  <a:prstClr val="black"/>
                </a:solidFill>
                <a:latin typeface="Roboto"/>
                <a:cs typeface="Roboto"/>
              </a:rPr>
              <a:t> Europe+ – 7 avril 2025</a:t>
            </a:r>
            <a:br>
              <a:rPr lang="fr-BE" sz="1051" b="1" dirty="0">
                <a:solidFill>
                  <a:prstClr val="black"/>
                </a:solidFill>
                <a:latin typeface="Roboto"/>
                <a:cs typeface="Roboto"/>
              </a:rPr>
            </a:br>
            <a:r>
              <a:rPr lang="fr-BE" sz="1051" b="1" dirty="0">
                <a:solidFill>
                  <a:prstClr val="black"/>
                </a:solidFill>
                <a:latin typeface="Roboto"/>
                <a:cs typeface="Roboto"/>
                <a:hlinkClick r:id="rId3"/>
              </a:rPr>
              <a:t>office@dekeyser-associes.com</a:t>
            </a:r>
            <a:r>
              <a:rPr lang="fr-BE" sz="1051" b="1" dirty="0">
                <a:solidFill>
                  <a:prstClr val="black"/>
                </a:solidFill>
                <a:latin typeface="Roboto"/>
                <a:cs typeface="Roboto"/>
              </a:rPr>
              <a:t> </a:t>
            </a:r>
          </a:p>
          <a:p>
            <a:pPr algn="ctr">
              <a:defRPr/>
            </a:pPr>
            <a:r>
              <a:rPr lang="fr-BE" sz="1051" b="1" dirty="0">
                <a:solidFill>
                  <a:prstClr val="black"/>
                </a:solidFill>
              </a:rPr>
              <a:t>- </a:t>
            </a:r>
            <a:fld id="{9B7A23FC-8B32-47A1-8357-7A4E55C32D05}" type="slidenum">
              <a:rPr lang="fr-BE" sz="1051" b="1">
                <a:solidFill>
                  <a:prstClr val="black"/>
                </a:solidFill>
              </a:rPr>
              <a:pPr algn="ctr">
                <a:defRPr/>
              </a:pPr>
              <a:t>6</a:t>
            </a:fld>
            <a:r>
              <a:rPr lang="fr-BE" sz="1051" b="1" dirty="0">
                <a:solidFill>
                  <a:prstClr val="black"/>
                </a:solidFill>
              </a:rPr>
              <a:t> -</a:t>
            </a:r>
          </a:p>
        </p:txBody>
      </p:sp>
      <p:pic>
        <p:nvPicPr>
          <p:cNvPr id="4" name="Image 3" descr="Dekeyser_Logo_fr">
            <a:extLst>
              <a:ext uri="{FF2B5EF4-FFF2-40B4-BE49-F238E27FC236}">
                <a16:creationId xmlns:a16="http://schemas.microsoft.com/office/drawing/2014/main" id="{94603009-13A1-530A-80D4-B0C659E7CC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83848" y="6234844"/>
            <a:ext cx="1568313" cy="522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092035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7">
            <a:extLst>
              <a:ext uri="{FF2B5EF4-FFF2-40B4-BE49-F238E27FC236}">
                <a16:creationId xmlns:a16="http://schemas.microsoft.com/office/drawing/2014/main" id="{2F6CB265-0789-4F47-AAB8-D4699E12AE24}"/>
              </a:ext>
            </a:extLst>
          </p:cNvPr>
          <p:cNvSpPr txBox="1"/>
          <p:nvPr/>
        </p:nvSpPr>
        <p:spPr>
          <a:xfrm>
            <a:off x="1893043" y="227806"/>
            <a:ext cx="1110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3200" b="1" dirty="0">
                <a:solidFill>
                  <a:srgbClr val="29394D"/>
                </a:solidFill>
                <a:latin typeface="Roboto Black" pitchFamily="2" charset="0"/>
                <a:ea typeface="Roboto Black" pitchFamily="2" charset="0"/>
              </a:rPr>
              <a:t>Assurance-vie : donner sans se dépouiller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3FAC9E4C-FD2D-7425-4B86-8C4CB37334AB}"/>
              </a:ext>
            </a:extLst>
          </p:cNvPr>
          <p:cNvSpPr txBox="1"/>
          <p:nvPr/>
        </p:nvSpPr>
        <p:spPr>
          <a:xfrm>
            <a:off x="1995658" y="1059720"/>
            <a:ext cx="9957063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44" indent="-285744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fr-BE" sz="2000" b="1" dirty="0">
                <a:solidFill>
                  <a:srgbClr val="77933C"/>
                </a:solidFill>
                <a:latin typeface="Roboto" panose="02000000000000000000" pitchFamily="2" charset="0"/>
              </a:rPr>
              <a:t>L’assurance-vie : </a:t>
            </a:r>
          </a:p>
          <a:p>
            <a:endParaRPr lang="fr-BE" sz="2000" dirty="0">
              <a:latin typeface="Roboto" panose="02000000000000000000" pitchFamily="2" charset="0"/>
            </a:endParaRPr>
          </a:p>
          <a:p>
            <a:pPr marL="742932" lvl="1" indent="-285744">
              <a:buFont typeface="Arial" panose="020B0604020202020204" pitchFamily="34" charset="0"/>
              <a:buChar char="•"/>
            </a:pPr>
            <a:r>
              <a:rPr lang="fr-BE" sz="2000" dirty="0">
                <a:latin typeface="Roboto" panose="02000000000000000000" pitchFamily="2" charset="0"/>
              </a:rPr>
              <a:t>Permet de </a:t>
            </a:r>
            <a:r>
              <a:rPr lang="fr-BE" sz="2000" dirty="0">
                <a:solidFill>
                  <a:srgbClr val="29394D"/>
                </a:solidFill>
                <a:latin typeface="Roboto" panose="02000000000000000000" pitchFamily="2" charset="0"/>
              </a:rPr>
              <a:t>donner avec effet au décès du parent </a:t>
            </a:r>
            <a:r>
              <a:rPr lang="fr-BE" sz="2000" dirty="0">
                <a:latin typeface="Roboto" panose="02000000000000000000" pitchFamily="2" charset="0"/>
              </a:rPr>
              <a:t>(« </a:t>
            </a:r>
            <a:r>
              <a:rPr lang="fr-BE" sz="2000" b="1" dirty="0">
                <a:solidFill>
                  <a:srgbClr val="77933C"/>
                </a:solidFill>
                <a:latin typeface="Roboto" panose="02000000000000000000" pitchFamily="2" charset="0"/>
              </a:rPr>
              <a:t>donner sans se dépouiller</a:t>
            </a:r>
            <a:r>
              <a:rPr lang="fr-BE" sz="2000" b="1" dirty="0">
                <a:latin typeface="Roboto" panose="02000000000000000000" pitchFamily="2" charset="0"/>
              </a:rPr>
              <a:t> </a:t>
            </a:r>
            <a:r>
              <a:rPr lang="fr-BE" sz="2000" dirty="0">
                <a:latin typeface="Roboto" panose="02000000000000000000" pitchFamily="2" charset="0"/>
              </a:rPr>
              <a:t>»)</a:t>
            </a:r>
          </a:p>
          <a:p>
            <a:pPr lvl="1"/>
            <a:endParaRPr lang="fr-BE" sz="2000" dirty="0">
              <a:latin typeface="Roboto" panose="02000000000000000000" pitchFamily="2" charset="0"/>
            </a:endParaRPr>
          </a:p>
          <a:p>
            <a:pPr lvl="1"/>
            <a:endParaRPr lang="fr-BE" sz="2000" dirty="0">
              <a:latin typeface="Roboto" panose="02000000000000000000" pitchFamily="2" charset="0"/>
            </a:endParaRPr>
          </a:p>
          <a:p>
            <a:pPr lvl="1"/>
            <a:endParaRPr lang="fr-BE" sz="2000" dirty="0">
              <a:latin typeface="Roboto" panose="02000000000000000000" pitchFamily="2" charset="0"/>
            </a:endParaRPr>
          </a:p>
          <a:p>
            <a:pPr lvl="1"/>
            <a:endParaRPr lang="fr-BE" sz="2000" dirty="0">
              <a:latin typeface="Roboto" panose="02000000000000000000" pitchFamily="2" charset="0"/>
            </a:endParaRPr>
          </a:p>
          <a:p>
            <a:pPr lvl="1"/>
            <a:endParaRPr lang="fr-BE" sz="2000" dirty="0">
              <a:latin typeface="Roboto" panose="02000000000000000000" pitchFamily="2" charset="0"/>
            </a:endParaRPr>
          </a:p>
          <a:p>
            <a:pPr lvl="1"/>
            <a:endParaRPr lang="fr-BE" sz="2000" dirty="0">
              <a:latin typeface="Roboto" panose="02000000000000000000" pitchFamily="2" charset="0"/>
            </a:endParaRPr>
          </a:p>
          <a:p>
            <a:pPr marL="742932" lvl="1" indent="-285744">
              <a:buFont typeface="Arial" panose="020B0604020202020204" pitchFamily="34" charset="0"/>
              <a:buChar char="•"/>
            </a:pPr>
            <a:r>
              <a:rPr lang="fr-BE" sz="2000" dirty="0">
                <a:latin typeface="Roboto" panose="02000000000000000000" pitchFamily="2" charset="0"/>
              </a:rPr>
              <a:t>Permet aux parents de s’organiser sans impliquer leurs enfants </a:t>
            </a:r>
            <a:r>
              <a:rPr lang="fr-BE" sz="2000" b="1" dirty="0">
                <a:solidFill>
                  <a:srgbClr val="77933C"/>
                </a:solidFill>
                <a:latin typeface="Roboto" panose="02000000000000000000" pitchFamily="2" charset="0"/>
              </a:rPr>
              <a:t>(discrétion)</a:t>
            </a:r>
          </a:p>
          <a:p>
            <a:pPr marL="742932" lvl="1" indent="-285744">
              <a:buFont typeface="Arial" panose="020B0604020202020204" pitchFamily="34" charset="0"/>
              <a:buChar char="•"/>
            </a:pPr>
            <a:endParaRPr lang="fr-BE" sz="2000" dirty="0">
              <a:latin typeface="Roboto" panose="02000000000000000000" pitchFamily="2" charset="0"/>
            </a:endParaRPr>
          </a:p>
          <a:p>
            <a:pPr marL="742932" lvl="1" indent="-285744">
              <a:buFont typeface="Arial" panose="020B0604020202020204" pitchFamily="34" charset="0"/>
              <a:buChar char="•"/>
            </a:pPr>
            <a:r>
              <a:rPr lang="fr-BE" sz="2000" dirty="0">
                <a:latin typeface="Roboto" panose="02000000000000000000" pitchFamily="2" charset="0"/>
              </a:rPr>
              <a:t>Permet </a:t>
            </a:r>
            <a:r>
              <a:rPr lang="fr-BE" sz="2000" b="1" dirty="0">
                <a:solidFill>
                  <a:srgbClr val="77933C"/>
                </a:solidFill>
                <a:latin typeface="Roboto" panose="02000000000000000000" pitchFamily="2" charset="0"/>
              </a:rPr>
              <a:t>de modifier son bénéficiaire</a:t>
            </a:r>
            <a:r>
              <a:rPr lang="fr-BE" sz="2000" dirty="0">
                <a:solidFill>
                  <a:srgbClr val="77933C"/>
                </a:solidFill>
                <a:latin typeface="Roboto" panose="02000000000000000000" pitchFamily="2" charset="0"/>
              </a:rPr>
              <a:t> </a:t>
            </a:r>
            <a:r>
              <a:rPr lang="fr-BE" sz="2000" dirty="0">
                <a:latin typeface="Roboto" panose="02000000000000000000" pitchFamily="2" charset="0"/>
              </a:rPr>
              <a:t>si besoin</a:t>
            </a:r>
          </a:p>
          <a:p>
            <a:pPr lvl="1"/>
            <a:endParaRPr lang="fr-BE" sz="2000" dirty="0">
              <a:latin typeface="Roboto" panose="02000000000000000000" pitchFamily="2" charset="0"/>
            </a:endParaRPr>
          </a:p>
          <a:p>
            <a:pPr marL="742932" lvl="1" indent="-285744">
              <a:buFont typeface="Arial" panose="020B0604020202020204" pitchFamily="34" charset="0"/>
              <a:buChar char="•"/>
            </a:pPr>
            <a:r>
              <a:rPr lang="fr-BE" sz="2000" dirty="0">
                <a:latin typeface="Roboto" panose="02000000000000000000" pitchFamily="2" charset="0"/>
              </a:rPr>
              <a:t>Peut être </a:t>
            </a:r>
            <a:r>
              <a:rPr lang="fr-BE" sz="2000" b="1" dirty="0">
                <a:solidFill>
                  <a:srgbClr val="77933C"/>
                </a:solidFill>
                <a:latin typeface="Roboto" panose="02000000000000000000" pitchFamily="2" charset="0"/>
              </a:rPr>
              <a:t>exonérée de droits de succession</a:t>
            </a:r>
            <a:r>
              <a:rPr lang="fr-BE" sz="2000" dirty="0">
                <a:solidFill>
                  <a:srgbClr val="77933C"/>
                </a:solidFill>
                <a:latin typeface="Roboto" panose="02000000000000000000" pitchFamily="2" charset="0"/>
              </a:rPr>
              <a:t> </a:t>
            </a:r>
            <a:r>
              <a:rPr lang="fr-BE" sz="2000" dirty="0">
                <a:solidFill>
                  <a:srgbClr val="29394D"/>
                </a:solidFill>
                <a:latin typeface="Roboto" panose="02000000000000000000" pitchFamily="2" charset="0"/>
              </a:rPr>
              <a:t>si correctement structurée</a:t>
            </a:r>
          </a:p>
          <a:p>
            <a:pPr marL="742932" lvl="1" indent="-285744">
              <a:buFont typeface="Arial" panose="020B0604020202020204" pitchFamily="34" charset="0"/>
              <a:buChar char="•"/>
            </a:pPr>
            <a:endParaRPr lang="fr-BE" sz="2000" dirty="0">
              <a:solidFill>
                <a:srgbClr val="29394D"/>
              </a:solidFill>
              <a:latin typeface="Roboto" panose="02000000000000000000" pitchFamily="2" charset="0"/>
            </a:endParaRPr>
          </a:p>
          <a:p>
            <a:pPr marL="742932" lvl="1" indent="-285744">
              <a:buFont typeface="Arial" panose="020B0604020202020204" pitchFamily="34" charset="0"/>
              <a:buChar char="•"/>
            </a:pPr>
            <a:r>
              <a:rPr lang="fr-BE" sz="2000" i="1" dirty="0">
                <a:solidFill>
                  <a:srgbClr val="29394D"/>
                </a:solidFill>
                <a:latin typeface="Roboto" panose="02000000000000000000" pitchFamily="2" charset="0"/>
              </a:rPr>
              <a:t>Etc</a:t>
            </a:r>
            <a:r>
              <a:rPr lang="fr-BE" sz="2000" dirty="0">
                <a:solidFill>
                  <a:srgbClr val="29394D"/>
                </a:solidFill>
                <a:latin typeface="Roboto" panose="02000000000000000000" pitchFamily="2" charset="0"/>
              </a:rPr>
              <a:t>.</a:t>
            </a:r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2410B209-EADD-13DA-213C-CDABF13D68B2}"/>
              </a:ext>
            </a:extLst>
          </p:cNvPr>
          <p:cNvSpPr/>
          <p:nvPr/>
        </p:nvSpPr>
        <p:spPr>
          <a:xfrm>
            <a:off x="5042911" y="2282413"/>
            <a:ext cx="2592000" cy="1260000"/>
          </a:xfrm>
          <a:prstGeom prst="roundRect">
            <a:avLst/>
          </a:prstGeom>
          <a:solidFill>
            <a:srgbClr val="9BBB59"/>
          </a:solidFill>
          <a:ln>
            <a:solidFill>
              <a:srgbClr val="6B8912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285744" indent="-285744">
              <a:buFont typeface="Wingdings" panose="05000000000000000000" pitchFamily="2" charset="2"/>
              <a:buChar char="Ø"/>
            </a:pPr>
            <a:r>
              <a:rPr lang="fr-BE" sz="1700" dirty="0">
                <a:latin typeface="Roboto" panose="02000000000000000000" pitchFamily="2" charset="0"/>
                <a:ea typeface="Roboto" panose="02000000000000000000" pitchFamily="2" charset="0"/>
              </a:rPr>
              <a:t>Accès aux </a:t>
            </a:r>
            <a:r>
              <a:rPr lang="fr-BE" sz="1700" b="1" dirty="0">
                <a:latin typeface="Roboto" panose="02000000000000000000" pitchFamily="2" charset="0"/>
                <a:ea typeface="Roboto" panose="02000000000000000000" pitchFamily="2" charset="0"/>
              </a:rPr>
              <a:t>revenus</a:t>
            </a:r>
          </a:p>
          <a:p>
            <a:pPr marL="285744" indent="-285744">
              <a:buFont typeface="Wingdings" panose="05000000000000000000" pitchFamily="2" charset="2"/>
              <a:buChar char="Ø"/>
            </a:pPr>
            <a:r>
              <a:rPr lang="fr-BE" sz="1700" dirty="0">
                <a:latin typeface="Roboto" panose="02000000000000000000" pitchFamily="2" charset="0"/>
                <a:ea typeface="Roboto" panose="02000000000000000000" pitchFamily="2" charset="0"/>
              </a:rPr>
              <a:t>Accès aux </a:t>
            </a:r>
            <a:r>
              <a:rPr lang="fr-BE" sz="1700" b="1" dirty="0">
                <a:latin typeface="Roboto" panose="02000000000000000000" pitchFamily="2" charset="0"/>
                <a:ea typeface="Roboto" panose="02000000000000000000" pitchFamily="2" charset="0"/>
              </a:rPr>
              <a:t>capitaux</a:t>
            </a:r>
          </a:p>
          <a:p>
            <a:pPr marL="285744" indent="-285744">
              <a:buFont typeface="Wingdings" panose="05000000000000000000" pitchFamily="2" charset="2"/>
              <a:buChar char="Ø"/>
            </a:pPr>
            <a:r>
              <a:rPr lang="fr-BE" sz="1700" dirty="0">
                <a:latin typeface="Roboto" panose="02000000000000000000" pitchFamily="2" charset="0"/>
                <a:ea typeface="Roboto" panose="02000000000000000000" pitchFamily="2" charset="0"/>
              </a:rPr>
              <a:t>Accès à la </a:t>
            </a:r>
            <a:r>
              <a:rPr lang="fr-BE" sz="1700" b="1" dirty="0">
                <a:latin typeface="Roboto" panose="02000000000000000000" pitchFamily="2" charset="0"/>
                <a:ea typeface="Roboto" panose="02000000000000000000" pitchFamily="2" charset="0"/>
              </a:rPr>
              <a:t>gestion</a:t>
            </a:r>
          </a:p>
          <a:p>
            <a:pPr marL="285744" indent="-285744">
              <a:buFont typeface="Wingdings" panose="05000000000000000000" pitchFamily="2" charset="2"/>
              <a:buChar char="Ø"/>
            </a:pPr>
            <a:r>
              <a:rPr lang="fr-BE" sz="1700" i="1" dirty="0">
                <a:latin typeface="Roboto" panose="02000000000000000000" pitchFamily="2" charset="0"/>
                <a:ea typeface="Roboto" panose="02000000000000000000" pitchFamily="2" charset="0"/>
              </a:rPr>
              <a:t>Etc</a:t>
            </a:r>
            <a:r>
              <a:rPr lang="fr-BE" sz="1700" dirty="0">
                <a:latin typeface="Roboto" panose="02000000000000000000" pitchFamily="2" charset="0"/>
                <a:ea typeface="Roboto" panose="02000000000000000000" pitchFamily="2" charset="0"/>
              </a:rPr>
              <a:t>.</a:t>
            </a: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7BFA463E-05E3-7F75-73E9-8A3700F72C0B}"/>
              </a:ext>
            </a:extLst>
          </p:cNvPr>
          <p:cNvGrpSpPr/>
          <p:nvPr/>
        </p:nvGrpSpPr>
        <p:grpSpPr>
          <a:xfrm>
            <a:off x="-33030" y="0"/>
            <a:ext cx="12085191" cy="7276650"/>
            <a:chOff x="-33030" y="0"/>
            <a:chExt cx="12085191" cy="727665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E374EDC2-4FA9-1AEB-F6E5-A7CFCF799755}"/>
                </a:ext>
              </a:extLst>
            </p:cNvPr>
            <p:cNvSpPr/>
            <p:nvPr/>
          </p:nvSpPr>
          <p:spPr>
            <a:xfrm rot="10800000">
              <a:off x="0" y="0"/>
              <a:ext cx="1133857" cy="6860514"/>
            </a:xfrm>
            <a:prstGeom prst="rect">
              <a:avLst/>
            </a:prstGeom>
            <a:solidFill>
              <a:srgbClr val="9BBB5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758" dirty="0">
                <a:latin typeface="Roboto" panose="02000000000000000000" pitchFamily="2" charset="0"/>
              </a:endParaRPr>
            </a:p>
          </p:txBody>
        </p:sp>
        <p:pic>
          <p:nvPicPr>
            <p:cNvPr id="5" name="Image 4">
              <a:extLst>
                <a:ext uri="{FF2B5EF4-FFF2-40B4-BE49-F238E27FC236}">
                  <a16:creationId xmlns:a16="http://schemas.microsoft.com/office/drawing/2014/main" id="{A9254051-B4A1-70C6-A2E8-50FDAAAF9A9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5400000">
              <a:off x="242957" y="5671008"/>
              <a:ext cx="1329655" cy="1881630"/>
            </a:xfrm>
            <a:prstGeom prst="rect">
              <a:avLst/>
            </a:prstGeom>
          </p:spPr>
        </p:pic>
        <p:sp>
          <p:nvSpPr>
            <p:cNvPr id="7" name="Espace réservé du numéro de diapositive 3">
              <a:extLst>
                <a:ext uri="{FF2B5EF4-FFF2-40B4-BE49-F238E27FC236}">
                  <a16:creationId xmlns:a16="http://schemas.microsoft.com/office/drawing/2014/main" id="{B25C7310-8D88-6234-409D-DFDE1B10F390}"/>
                </a:ext>
              </a:extLst>
            </p:cNvPr>
            <p:cNvSpPr txBox="1">
              <a:spLocks/>
            </p:cNvSpPr>
            <p:nvPr/>
          </p:nvSpPr>
          <p:spPr>
            <a:xfrm>
              <a:off x="4231189" y="6417181"/>
              <a:ext cx="3744416" cy="334143"/>
            </a:xfrm>
            <a:prstGeom prst="rect">
              <a:avLst/>
            </a:prstGeom>
          </p:spPr>
          <p:txBody>
            <a:bodyPr vert="horz" lIns="91440" tIns="45720" rIns="91440" bIns="45720" rtlCol="0" anchor="ctr"/>
            <a:lstStyle>
              <a:defPPr>
                <a:defRPr lang="fr-FR"/>
              </a:defPPr>
              <a:lvl1pPr algn="r" rtl="0" fontAlgn="auto">
                <a:spcBef>
                  <a:spcPts val="0"/>
                </a:spcBef>
                <a:spcAft>
                  <a:spcPts val="0"/>
                </a:spcAft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algn="ctr">
                <a:defRPr/>
              </a:pPr>
              <a:r>
                <a:rPr lang="fr-BE" sz="1051" b="1" dirty="0" err="1">
                  <a:solidFill>
                    <a:prstClr val="black"/>
                  </a:solidFill>
                  <a:latin typeface="Roboto"/>
                  <a:cs typeface="Roboto"/>
                </a:rPr>
                <a:t>Afer</a:t>
              </a:r>
              <a:r>
                <a:rPr lang="fr-BE" sz="1051" b="1" dirty="0">
                  <a:solidFill>
                    <a:prstClr val="black"/>
                  </a:solidFill>
                  <a:latin typeface="Roboto"/>
                  <a:cs typeface="Roboto"/>
                </a:rPr>
                <a:t> Europe+ – 7 avril 2025</a:t>
              </a:r>
              <a:br>
                <a:rPr lang="fr-BE" sz="1051" b="1" dirty="0">
                  <a:solidFill>
                    <a:prstClr val="black"/>
                  </a:solidFill>
                  <a:latin typeface="Roboto"/>
                  <a:cs typeface="Roboto"/>
                </a:rPr>
              </a:br>
              <a:r>
                <a:rPr lang="fr-BE" sz="1051" b="1" dirty="0">
                  <a:solidFill>
                    <a:prstClr val="black"/>
                  </a:solidFill>
                  <a:latin typeface="Roboto"/>
                  <a:cs typeface="Roboto"/>
                  <a:hlinkClick r:id="rId3"/>
                </a:rPr>
                <a:t>office@dekeyser-associes.com</a:t>
              </a:r>
              <a:r>
                <a:rPr lang="fr-BE" sz="1051" b="1" dirty="0">
                  <a:solidFill>
                    <a:prstClr val="black"/>
                  </a:solidFill>
                  <a:latin typeface="Roboto"/>
                  <a:cs typeface="Roboto"/>
                </a:rPr>
                <a:t> </a:t>
              </a:r>
            </a:p>
            <a:p>
              <a:pPr algn="ctr">
                <a:defRPr/>
              </a:pPr>
              <a:r>
                <a:rPr lang="fr-BE" sz="1051" b="1" dirty="0">
                  <a:solidFill>
                    <a:prstClr val="black"/>
                  </a:solidFill>
                </a:rPr>
                <a:t>- </a:t>
              </a:r>
              <a:fld id="{9B7A23FC-8B32-47A1-8357-7A4E55C32D05}" type="slidenum">
                <a:rPr lang="fr-BE" sz="1051" b="1">
                  <a:solidFill>
                    <a:prstClr val="black"/>
                  </a:solidFill>
                </a:rPr>
                <a:pPr algn="ctr">
                  <a:defRPr/>
                </a:pPr>
                <a:t>7</a:t>
              </a:fld>
              <a:r>
                <a:rPr lang="fr-BE" sz="1051" b="1" dirty="0">
                  <a:solidFill>
                    <a:prstClr val="black"/>
                  </a:solidFill>
                </a:rPr>
                <a:t> -</a:t>
              </a:r>
            </a:p>
          </p:txBody>
        </p:sp>
        <p:pic>
          <p:nvPicPr>
            <p:cNvPr id="8" name="Image 7" descr="Dekeyser_Logo_fr">
              <a:extLst>
                <a:ext uri="{FF2B5EF4-FFF2-40B4-BE49-F238E27FC236}">
                  <a16:creationId xmlns:a16="http://schemas.microsoft.com/office/drawing/2014/main" id="{D85C805B-BC24-C871-C95F-5BC578FEE7D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0483848" y="6234844"/>
              <a:ext cx="1568313" cy="5227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28209111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292AB5D-E5C3-4346-813A-AB3866EA783C}"/>
              </a:ext>
            </a:extLst>
          </p:cNvPr>
          <p:cNvSpPr/>
          <p:nvPr/>
        </p:nvSpPr>
        <p:spPr>
          <a:xfrm rot="10800000">
            <a:off x="-33030" y="-8327"/>
            <a:ext cx="1160478" cy="6885732"/>
          </a:xfrm>
          <a:prstGeom prst="rect">
            <a:avLst/>
          </a:prstGeom>
          <a:solidFill>
            <a:srgbClr val="B201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Roboto" panose="02000000000000000000" pitchFamily="2" charset="0"/>
            </a:endParaRPr>
          </a:p>
        </p:txBody>
      </p:sp>
      <p:sp>
        <p:nvSpPr>
          <p:cNvPr id="4" name="TextBox 7">
            <a:extLst>
              <a:ext uri="{FF2B5EF4-FFF2-40B4-BE49-F238E27FC236}">
                <a16:creationId xmlns:a16="http://schemas.microsoft.com/office/drawing/2014/main" id="{DBFA5371-852B-956C-071C-A62951EC3EBB}"/>
              </a:ext>
            </a:extLst>
          </p:cNvPr>
          <p:cNvSpPr txBox="1"/>
          <p:nvPr/>
        </p:nvSpPr>
        <p:spPr>
          <a:xfrm>
            <a:off x="558125" y="2931275"/>
            <a:ext cx="110757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>
                <a:solidFill>
                  <a:srgbClr val="B20156"/>
                </a:solidFill>
                <a:latin typeface="Roboto Black" pitchFamily="2" charset="0"/>
                <a:ea typeface="Roboto Black" pitchFamily="2" charset="0"/>
              </a:rPr>
              <a:t>Atout 3 : </a:t>
            </a:r>
            <a:r>
              <a:rPr lang="fr-FR" sz="3600" b="1" dirty="0">
                <a:solidFill>
                  <a:srgbClr val="29394D"/>
                </a:solidFill>
                <a:latin typeface="Roboto Black" pitchFamily="2" charset="0"/>
                <a:ea typeface="Roboto Black" pitchFamily="2" charset="0"/>
              </a:rPr>
              <a:t>exonération des droits de succession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3F9DFADF-B624-E210-415C-264CF2FD08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242957" y="5671008"/>
            <a:ext cx="1329655" cy="1881630"/>
          </a:xfrm>
          <a:prstGeom prst="rect">
            <a:avLst/>
          </a:prstGeom>
        </p:spPr>
      </p:pic>
      <p:sp>
        <p:nvSpPr>
          <p:cNvPr id="3" name="Espace réservé du numéro de diapositive 3">
            <a:extLst>
              <a:ext uri="{FF2B5EF4-FFF2-40B4-BE49-F238E27FC236}">
                <a16:creationId xmlns:a16="http://schemas.microsoft.com/office/drawing/2014/main" id="{A56FF855-4DCB-AAB0-8610-24A1ADDE7E75}"/>
              </a:ext>
            </a:extLst>
          </p:cNvPr>
          <p:cNvSpPr txBox="1">
            <a:spLocks/>
          </p:cNvSpPr>
          <p:nvPr/>
        </p:nvSpPr>
        <p:spPr>
          <a:xfrm>
            <a:off x="4231189" y="6417181"/>
            <a:ext cx="3744416" cy="3341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fr-BE" sz="1051" b="1" dirty="0" err="1">
                <a:solidFill>
                  <a:prstClr val="black"/>
                </a:solidFill>
                <a:latin typeface="Roboto"/>
                <a:cs typeface="Roboto"/>
              </a:rPr>
              <a:t>Afer</a:t>
            </a:r>
            <a:r>
              <a:rPr lang="fr-BE" sz="1051" b="1" dirty="0">
                <a:solidFill>
                  <a:prstClr val="black"/>
                </a:solidFill>
                <a:latin typeface="Roboto"/>
                <a:cs typeface="Roboto"/>
              </a:rPr>
              <a:t> Europe+ – 7 avril 2025</a:t>
            </a:r>
            <a:br>
              <a:rPr lang="fr-BE" sz="1051" b="1" dirty="0">
                <a:solidFill>
                  <a:prstClr val="black"/>
                </a:solidFill>
                <a:latin typeface="Roboto"/>
                <a:cs typeface="Roboto"/>
              </a:rPr>
            </a:br>
            <a:r>
              <a:rPr lang="fr-BE" sz="1051" b="1" dirty="0">
                <a:solidFill>
                  <a:prstClr val="black"/>
                </a:solidFill>
                <a:latin typeface="Roboto"/>
                <a:cs typeface="Roboto"/>
                <a:hlinkClick r:id="rId3"/>
              </a:rPr>
              <a:t>office@dekeyser-associes.com</a:t>
            </a:r>
            <a:r>
              <a:rPr lang="fr-BE" sz="1051" b="1" dirty="0">
                <a:solidFill>
                  <a:prstClr val="black"/>
                </a:solidFill>
                <a:latin typeface="Roboto"/>
                <a:cs typeface="Roboto"/>
              </a:rPr>
              <a:t> </a:t>
            </a:r>
          </a:p>
          <a:p>
            <a:pPr algn="ctr">
              <a:defRPr/>
            </a:pPr>
            <a:r>
              <a:rPr lang="fr-BE" sz="1051" b="1" dirty="0">
                <a:solidFill>
                  <a:prstClr val="black"/>
                </a:solidFill>
              </a:rPr>
              <a:t>- </a:t>
            </a:r>
            <a:fld id="{9B7A23FC-8B32-47A1-8357-7A4E55C32D05}" type="slidenum">
              <a:rPr lang="fr-BE" sz="1051" b="1">
                <a:solidFill>
                  <a:prstClr val="black"/>
                </a:solidFill>
              </a:rPr>
              <a:pPr algn="ctr">
                <a:defRPr/>
              </a:pPr>
              <a:t>8</a:t>
            </a:fld>
            <a:r>
              <a:rPr lang="fr-BE" sz="1051" b="1" dirty="0">
                <a:solidFill>
                  <a:prstClr val="black"/>
                </a:solidFill>
              </a:rPr>
              <a:t> -</a:t>
            </a:r>
          </a:p>
        </p:txBody>
      </p:sp>
      <p:pic>
        <p:nvPicPr>
          <p:cNvPr id="6" name="Image 5" descr="Dekeyser_Logo_fr">
            <a:extLst>
              <a:ext uri="{FF2B5EF4-FFF2-40B4-BE49-F238E27FC236}">
                <a16:creationId xmlns:a16="http://schemas.microsoft.com/office/drawing/2014/main" id="{8F2286EA-16F3-C3DA-CA27-ECDD7BE3D3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83848" y="6234844"/>
            <a:ext cx="1568313" cy="522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609709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7">
            <a:extLst>
              <a:ext uri="{FF2B5EF4-FFF2-40B4-BE49-F238E27FC236}">
                <a16:creationId xmlns:a16="http://schemas.microsoft.com/office/drawing/2014/main" id="{648B288C-D990-FE7C-D38B-F234BE268C98}"/>
              </a:ext>
            </a:extLst>
          </p:cNvPr>
          <p:cNvSpPr txBox="1"/>
          <p:nvPr/>
        </p:nvSpPr>
        <p:spPr>
          <a:xfrm>
            <a:off x="1893043" y="227806"/>
            <a:ext cx="111015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3200" b="1" dirty="0">
                <a:solidFill>
                  <a:srgbClr val="29394D"/>
                </a:solidFill>
                <a:latin typeface="Roboto Black" pitchFamily="2" charset="0"/>
                <a:ea typeface="Roboto Black" pitchFamily="2" charset="0"/>
              </a:rPr>
              <a:t>Assurance-vie &amp; planification patrimoniale</a:t>
            </a:r>
          </a:p>
          <a:p>
            <a:r>
              <a:rPr lang="fr-BE" sz="2400" b="1" dirty="0">
                <a:solidFill>
                  <a:srgbClr val="29394D"/>
                </a:solidFill>
                <a:latin typeface="Roboto Black" pitchFamily="2" charset="0"/>
                <a:ea typeface="Roboto Black" pitchFamily="2" charset="0"/>
              </a:rPr>
              <a:t>		- Polices fréquemment rencontrées -</a:t>
            </a:r>
          </a:p>
        </p:txBody>
      </p:sp>
      <p:cxnSp>
        <p:nvCxnSpPr>
          <p:cNvPr id="10" name="Connecteur droit avec flèche 9">
            <a:extLst>
              <a:ext uri="{FF2B5EF4-FFF2-40B4-BE49-F238E27FC236}">
                <a16:creationId xmlns:a16="http://schemas.microsoft.com/office/drawing/2014/main" id="{6EA09BC7-DE2C-5349-5A96-68BCC3F4D526}"/>
              </a:ext>
            </a:extLst>
          </p:cNvPr>
          <p:cNvCxnSpPr/>
          <p:nvPr/>
        </p:nvCxnSpPr>
        <p:spPr>
          <a:xfrm>
            <a:off x="6454177" y="4433033"/>
            <a:ext cx="0" cy="4254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Ellipse 13">
            <a:extLst>
              <a:ext uri="{FF2B5EF4-FFF2-40B4-BE49-F238E27FC236}">
                <a16:creationId xmlns:a16="http://schemas.microsoft.com/office/drawing/2014/main" id="{AA4DB05B-DE9E-D340-70D0-411ED7001FC5}"/>
              </a:ext>
            </a:extLst>
          </p:cNvPr>
          <p:cNvSpPr/>
          <p:nvPr/>
        </p:nvSpPr>
        <p:spPr>
          <a:xfrm>
            <a:off x="4870177" y="4956353"/>
            <a:ext cx="3168000" cy="860187"/>
          </a:xfrm>
          <a:prstGeom prst="ellipse">
            <a:avLst/>
          </a:prstGeom>
          <a:solidFill>
            <a:srgbClr val="9BBB59"/>
          </a:solidFill>
          <a:ln>
            <a:solidFill>
              <a:srgbClr val="6B8912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BE" dirty="0">
                <a:latin typeface="Roboto" panose="02000000000000000000" pitchFamily="2" charset="0"/>
              </a:rPr>
              <a:t>Impôt successoral ?</a:t>
            </a: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6549B6C1-8278-4CDD-D67E-C7C07C3E9D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8135076"/>
              </p:ext>
            </p:extLst>
          </p:nvPr>
        </p:nvGraphicFramePr>
        <p:xfrm>
          <a:off x="3738503" y="1670956"/>
          <a:ext cx="4729788" cy="268475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765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65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6596">
                  <a:extLst>
                    <a:ext uri="{9D8B030D-6E8A-4147-A177-3AD203B41FA5}">
                      <a16:colId xmlns:a16="http://schemas.microsoft.com/office/drawing/2014/main" val="1150717653"/>
                    </a:ext>
                  </a:extLst>
                </a:gridCol>
              </a:tblGrid>
              <a:tr h="720080">
                <a:tc>
                  <a:txBody>
                    <a:bodyPr/>
                    <a:lstStyle/>
                    <a:p>
                      <a:pPr algn="ctr"/>
                      <a:endParaRPr lang="fr-BE" sz="2000" b="0" dirty="0">
                        <a:solidFill>
                          <a:schemeClr val="tx1"/>
                        </a:solidFill>
                        <a:latin typeface="Roboto" panose="02000000000000000000" pitchFamily="2" charset="0"/>
                      </a:endParaRPr>
                    </a:p>
                  </a:txBody>
                  <a:tcPr marL="68580" marR="68580" marT="34291" marB="3429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2000" b="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</a:rPr>
                        <a:t>Police n°1</a:t>
                      </a:r>
                    </a:p>
                  </a:txBody>
                  <a:tcPr marL="68580" marR="68580" marT="34291" marB="34291"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2000" b="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</a:rPr>
                        <a:t>Police n°2</a:t>
                      </a:r>
                    </a:p>
                    <a:p>
                      <a:pPr algn="ctr"/>
                      <a:endParaRPr lang="fr-BE" sz="2000" b="0" dirty="0">
                        <a:solidFill>
                          <a:schemeClr val="tx1"/>
                        </a:solidFill>
                        <a:latin typeface="Roboto" panose="02000000000000000000" pitchFamily="2" charset="0"/>
                      </a:endParaRPr>
                    </a:p>
                  </a:txBody>
                  <a:tcPr marL="68580" marR="68580" marT="34291" marB="34291">
                    <a:solidFill>
                      <a:srgbClr val="D7E4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0233970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fr-BE" sz="2000" b="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</a:rPr>
                        <a:t>Preneur</a:t>
                      </a:r>
                    </a:p>
                  </a:txBody>
                  <a:tcPr marL="68580" marR="68580" marT="34291" marB="34291"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2000" b="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</a:rPr>
                        <a:t>A</a:t>
                      </a:r>
                    </a:p>
                  </a:txBody>
                  <a:tcPr marL="68580" marR="68580" marT="34291" marB="34291"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2000" b="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</a:rPr>
                        <a:t>B</a:t>
                      </a:r>
                    </a:p>
                  </a:txBody>
                  <a:tcPr marL="68580" marR="68580" marT="34291" marB="34291">
                    <a:solidFill>
                      <a:srgbClr val="D7E4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4892">
                <a:tc>
                  <a:txBody>
                    <a:bodyPr/>
                    <a:lstStyle/>
                    <a:p>
                      <a:pPr algn="ctr"/>
                      <a:r>
                        <a:rPr lang="fr-BE" sz="2000" b="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</a:rPr>
                        <a:t>Assuré</a:t>
                      </a:r>
                    </a:p>
                  </a:txBody>
                  <a:tcPr marL="68580" marR="68580" marT="34291" marB="34291"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2000" b="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</a:rPr>
                        <a:t>A</a:t>
                      </a:r>
                    </a:p>
                  </a:txBody>
                  <a:tcPr marL="68580" marR="68580" marT="34291" marB="34291"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2000" b="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</a:rPr>
                        <a:t>B</a:t>
                      </a:r>
                    </a:p>
                  </a:txBody>
                  <a:tcPr marL="68580" marR="68580" marT="34291" marB="34291">
                    <a:solidFill>
                      <a:srgbClr val="EFF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9704">
                <a:tc>
                  <a:txBody>
                    <a:bodyPr/>
                    <a:lstStyle/>
                    <a:p>
                      <a:pPr algn="ctr"/>
                      <a:r>
                        <a:rPr lang="fr-BE" sz="2000" b="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</a:rPr>
                        <a:t>Bénéficiaire</a:t>
                      </a:r>
                    </a:p>
                  </a:txBody>
                  <a:tcPr marL="68580" marR="68580" marT="34291" marB="34291">
                    <a:solidFill>
                      <a:srgbClr val="DEE7D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2000" b="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</a:rPr>
                        <a:t>B</a:t>
                      </a:r>
                    </a:p>
                  </a:txBody>
                  <a:tcPr marL="68580" marR="68580" marT="34291" marB="34291">
                    <a:solidFill>
                      <a:srgbClr val="DEE7D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2000" b="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</a:rPr>
                        <a:t>A</a:t>
                      </a:r>
                    </a:p>
                  </a:txBody>
                  <a:tcPr marL="68580" marR="68580" marT="34291" marB="34291">
                    <a:solidFill>
                      <a:srgbClr val="DEE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4" name="Groupe 3">
            <a:extLst>
              <a:ext uri="{FF2B5EF4-FFF2-40B4-BE49-F238E27FC236}">
                <a16:creationId xmlns:a16="http://schemas.microsoft.com/office/drawing/2014/main" id="{DEA1DB5F-2543-A4DC-12C4-C81A6F1F1205}"/>
              </a:ext>
            </a:extLst>
          </p:cNvPr>
          <p:cNvGrpSpPr/>
          <p:nvPr/>
        </p:nvGrpSpPr>
        <p:grpSpPr>
          <a:xfrm>
            <a:off x="-33030" y="0"/>
            <a:ext cx="12085191" cy="7276650"/>
            <a:chOff x="-33030" y="0"/>
            <a:chExt cx="12085191" cy="727665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959D0A1E-DB60-7CB7-2185-7F1F7DAA6D3F}"/>
                </a:ext>
              </a:extLst>
            </p:cNvPr>
            <p:cNvSpPr/>
            <p:nvPr/>
          </p:nvSpPr>
          <p:spPr>
            <a:xfrm rot="10800000">
              <a:off x="0" y="0"/>
              <a:ext cx="1133857" cy="6860514"/>
            </a:xfrm>
            <a:prstGeom prst="rect">
              <a:avLst/>
            </a:prstGeom>
            <a:solidFill>
              <a:srgbClr val="9BBB5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758" dirty="0">
                <a:latin typeface="Roboto" panose="02000000000000000000" pitchFamily="2" charset="0"/>
              </a:endParaRPr>
            </a:p>
          </p:txBody>
        </p:sp>
        <p:pic>
          <p:nvPicPr>
            <p:cNvPr id="7" name="Image 6">
              <a:extLst>
                <a:ext uri="{FF2B5EF4-FFF2-40B4-BE49-F238E27FC236}">
                  <a16:creationId xmlns:a16="http://schemas.microsoft.com/office/drawing/2014/main" id="{C33C0C0B-C349-02DE-379F-3B72E6FEF48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5400000">
              <a:off x="242957" y="5671008"/>
              <a:ext cx="1329655" cy="1881630"/>
            </a:xfrm>
            <a:prstGeom prst="rect">
              <a:avLst/>
            </a:prstGeom>
          </p:spPr>
        </p:pic>
        <p:sp>
          <p:nvSpPr>
            <p:cNvPr id="8" name="Espace réservé du numéro de diapositive 3">
              <a:extLst>
                <a:ext uri="{FF2B5EF4-FFF2-40B4-BE49-F238E27FC236}">
                  <a16:creationId xmlns:a16="http://schemas.microsoft.com/office/drawing/2014/main" id="{D95E7693-7C19-F910-E56F-A6A3CED21C24}"/>
                </a:ext>
              </a:extLst>
            </p:cNvPr>
            <p:cNvSpPr txBox="1">
              <a:spLocks/>
            </p:cNvSpPr>
            <p:nvPr/>
          </p:nvSpPr>
          <p:spPr>
            <a:xfrm>
              <a:off x="4231189" y="6417181"/>
              <a:ext cx="3744416" cy="334143"/>
            </a:xfrm>
            <a:prstGeom prst="rect">
              <a:avLst/>
            </a:prstGeom>
          </p:spPr>
          <p:txBody>
            <a:bodyPr vert="horz" lIns="91440" tIns="45720" rIns="91440" bIns="45720" rtlCol="0" anchor="ctr"/>
            <a:lstStyle>
              <a:defPPr>
                <a:defRPr lang="fr-FR"/>
              </a:defPPr>
              <a:lvl1pPr algn="r" rtl="0" fontAlgn="auto">
                <a:spcBef>
                  <a:spcPts val="0"/>
                </a:spcBef>
                <a:spcAft>
                  <a:spcPts val="0"/>
                </a:spcAft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algn="ctr">
                <a:defRPr/>
              </a:pPr>
              <a:r>
                <a:rPr lang="fr-BE" sz="1051" b="1" dirty="0" err="1">
                  <a:solidFill>
                    <a:prstClr val="black"/>
                  </a:solidFill>
                  <a:latin typeface="Roboto"/>
                  <a:cs typeface="Roboto"/>
                </a:rPr>
                <a:t>Afer</a:t>
              </a:r>
              <a:r>
                <a:rPr lang="fr-BE" sz="1051" b="1" dirty="0">
                  <a:solidFill>
                    <a:prstClr val="black"/>
                  </a:solidFill>
                  <a:latin typeface="Roboto"/>
                  <a:cs typeface="Roboto"/>
                </a:rPr>
                <a:t> Europe+ – 7 avril 2025</a:t>
              </a:r>
              <a:br>
                <a:rPr lang="fr-BE" sz="1051" b="1" dirty="0">
                  <a:solidFill>
                    <a:prstClr val="black"/>
                  </a:solidFill>
                  <a:latin typeface="Roboto"/>
                  <a:cs typeface="Roboto"/>
                </a:rPr>
              </a:br>
              <a:r>
                <a:rPr lang="fr-BE" sz="1051" b="1" dirty="0">
                  <a:solidFill>
                    <a:prstClr val="black"/>
                  </a:solidFill>
                  <a:latin typeface="Roboto"/>
                  <a:cs typeface="Roboto"/>
                  <a:hlinkClick r:id="rId3"/>
                </a:rPr>
                <a:t>office@dekeyser-associes.com</a:t>
              </a:r>
              <a:r>
                <a:rPr lang="fr-BE" sz="1051" b="1" dirty="0">
                  <a:solidFill>
                    <a:prstClr val="black"/>
                  </a:solidFill>
                  <a:latin typeface="Roboto"/>
                  <a:cs typeface="Roboto"/>
                </a:rPr>
                <a:t> </a:t>
              </a:r>
            </a:p>
            <a:p>
              <a:pPr algn="ctr">
                <a:defRPr/>
              </a:pPr>
              <a:r>
                <a:rPr lang="fr-BE" sz="1051" b="1" dirty="0">
                  <a:solidFill>
                    <a:prstClr val="black"/>
                  </a:solidFill>
                </a:rPr>
                <a:t>- </a:t>
              </a:r>
              <a:fld id="{9B7A23FC-8B32-47A1-8357-7A4E55C32D05}" type="slidenum">
                <a:rPr lang="fr-BE" sz="1051" b="1">
                  <a:solidFill>
                    <a:prstClr val="black"/>
                  </a:solidFill>
                </a:rPr>
                <a:pPr algn="ctr">
                  <a:defRPr/>
                </a:pPr>
                <a:t>9</a:t>
              </a:fld>
              <a:r>
                <a:rPr lang="fr-BE" sz="1051" b="1" dirty="0">
                  <a:solidFill>
                    <a:prstClr val="black"/>
                  </a:solidFill>
                </a:rPr>
                <a:t> -</a:t>
              </a:r>
            </a:p>
          </p:txBody>
        </p:sp>
        <p:pic>
          <p:nvPicPr>
            <p:cNvPr id="9" name="Image 8" descr="Dekeyser_Logo_fr">
              <a:extLst>
                <a:ext uri="{FF2B5EF4-FFF2-40B4-BE49-F238E27FC236}">
                  <a16:creationId xmlns:a16="http://schemas.microsoft.com/office/drawing/2014/main" id="{BB7634B0-F38D-A2D0-347F-0D17CE76F8D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0483848" y="6234844"/>
              <a:ext cx="1568313" cy="5227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56582006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1346</TotalTime>
  <Words>1130</Words>
  <Application>Microsoft Office PowerPoint</Application>
  <PresentationFormat>Grand écran</PresentationFormat>
  <Paragraphs>266</Paragraphs>
  <Slides>20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8" baseType="lpstr">
      <vt:lpstr>Arial</vt:lpstr>
      <vt:lpstr>Courier New</vt:lpstr>
      <vt:lpstr>Roboto</vt:lpstr>
      <vt:lpstr>Roboto Black</vt:lpstr>
      <vt:lpstr>Roboto Light</vt:lpstr>
      <vt:lpstr>Verdana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Microsoft Office User</dc:creator>
  <cp:lastModifiedBy>Marc VRIJMAN</cp:lastModifiedBy>
  <cp:revision>88</cp:revision>
  <cp:lastPrinted>2022-10-17T13:09:53Z</cp:lastPrinted>
  <dcterms:created xsi:type="dcterms:W3CDTF">2021-04-14T15:28:55Z</dcterms:created>
  <dcterms:modified xsi:type="dcterms:W3CDTF">2025-04-04T07:41:54Z</dcterms:modified>
</cp:coreProperties>
</file>