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9"/>
  </p:notesMasterIdLst>
  <p:sldIdLst>
    <p:sldId id="296" r:id="rId3"/>
    <p:sldId id="311" r:id="rId4"/>
    <p:sldId id="755" r:id="rId5"/>
    <p:sldId id="761" r:id="rId6"/>
    <p:sldId id="756" r:id="rId7"/>
    <p:sldId id="757" r:id="rId8"/>
    <p:sldId id="758" r:id="rId9"/>
    <p:sldId id="762" r:id="rId10"/>
    <p:sldId id="760" r:id="rId11"/>
    <p:sldId id="318" r:id="rId12"/>
    <p:sldId id="736" r:id="rId13"/>
    <p:sldId id="313" r:id="rId14"/>
    <p:sldId id="728" r:id="rId15"/>
    <p:sldId id="763" r:id="rId16"/>
    <p:sldId id="764" r:id="rId17"/>
    <p:sldId id="30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9BA20-4354-4091-B42E-84B780AD7D72}" v="5" dt="2024-05-24T14:59:52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Maufort" userId="01ef6aa0-9760-43a5-9cce-0b671c1d4b4c" providerId="ADAL" clId="{C049BA20-4354-4091-B42E-84B780AD7D72}"/>
    <pc:docChg chg="custSel addSld delSld modSld">
      <pc:chgData name="Pauline Maufort" userId="01ef6aa0-9760-43a5-9cce-0b671c1d4b4c" providerId="ADAL" clId="{C049BA20-4354-4091-B42E-84B780AD7D72}" dt="2024-05-24T15:00:53.479" v="585" actId="20577"/>
      <pc:docMkLst>
        <pc:docMk/>
      </pc:docMkLst>
      <pc:sldChg chg="addSp delSp modSp mod">
        <pc:chgData name="Pauline Maufort" userId="01ef6aa0-9760-43a5-9cce-0b671c1d4b4c" providerId="ADAL" clId="{C049BA20-4354-4091-B42E-84B780AD7D72}" dt="2024-05-24T14:45:42.485" v="7" actId="478"/>
        <pc:sldMkLst>
          <pc:docMk/>
          <pc:sldMk cId="406234806" sldId="313"/>
        </pc:sldMkLst>
        <pc:spChg chg="add del mod">
          <ac:chgData name="Pauline Maufort" userId="01ef6aa0-9760-43a5-9cce-0b671c1d4b4c" providerId="ADAL" clId="{C049BA20-4354-4091-B42E-84B780AD7D72}" dt="2024-05-24T14:45:42.485" v="7" actId="478"/>
          <ac:spMkLst>
            <pc:docMk/>
            <pc:sldMk cId="406234806" sldId="313"/>
            <ac:spMk id="4" creationId="{43A46E6C-0845-B93D-3A56-538591A01D00}"/>
          </ac:spMkLst>
        </pc:spChg>
        <pc:spChg chg="mod">
          <ac:chgData name="Pauline Maufort" userId="01ef6aa0-9760-43a5-9cce-0b671c1d4b4c" providerId="ADAL" clId="{C049BA20-4354-4091-B42E-84B780AD7D72}" dt="2024-05-24T14:45:37.661" v="5" actId="14100"/>
          <ac:spMkLst>
            <pc:docMk/>
            <pc:sldMk cId="406234806" sldId="313"/>
            <ac:spMk id="5" creationId="{D82B87D2-DE6E-467F-B36C-9BFD32C5F1A5}"/>
          </ac:spMkLst>
        </pc:spChg>
        <pc:spChg chg="del">
          <ac:chgData name="Pauline Maufort" userId="01ef6aa0-9760-43a5-9cce-0b671c1d4b4c" providerId="ADAL" clId="{C049BA20-4354-4091-B42E-84B780AD7D72}" dt="2024-05-24T14:45:41.004" v="6" actId="478"/>
          <ac:spMkLst>
            <pc:docMk/>
            <pc:sldMk cId="406234806" sldId="313"/>
            <ac:spMk id="6" creationId="{AB4A1C0F-3588-488F-A2F4-09C102DE396D}"/>
          </ac:spMkLst>
        </pc:spChg>
      </pc:sldChg>
      <pc:sldChg chg="del">
        <pc:chgData name="Pauline Maufort" userId="01ef6aa0-9760-43a5-9cce-0b671c1d4b4c" providerId="ADAL" clId="{C049BA20-4354-4091-B42E-84B780AD7D72}" dt="2024-05-24T14:52:34.597" v="258" actId="47"/>
        <pc:sldMkLst>
          <pc:docMk/>
          <pc:sldMk cId="1930408551" sldId="323"/>
        </pc:sldMkLst>
      </pc:sldChg>
      <pc:sldChg chg="addSp modSp del mod">
        <pc:chgData name="Pauline Maufort" userId="01ef6aa0-9760-43a5-9cce-0b671c1d4b4c" providerId="ADAL" clId="{C049BA20-4354-4091-B42E-84B780AD7D72}" dt="2024-05-24T14:53:07.881" v="259" actId="47"/>
        <pc:sldMkLst>
          <pc:docMk/>
          <pc:sldMk cId="1422779753" sldId="732"/>
        </pc:sldMkLst>
        <pc:spChg chg="mod">
          <ac:chgData name="Pauline Maufort" userId="01ef6aa0-9760-43a5-9cce-0b671c1d4b4c" providerId="ADAL" clId="{C049BA20-4354-4091-B42E-84B780AD7D72}" dt="2024-05-24T14:49:08.773" v="107" actId="404"/>
          <ac:spMkLst>
            <pc:docMk/>
            <pc:sldMk cId="1422779753" sldId="732"/>
            <ac:spMk id="2" creationId="{0BE5FE0C-288E-AD72-425B-31E8D88E2D28}"/>
          </ac:spMkLst>
        </pc:spChg>
        <pc:spChg chg="add mod">
          <ac:chgData name="Pauline Maufort" userId="01ef6aa0-9760-43a5-9cce-0b671c1d4b4c" providerId="ADAL" clId="{C049BA20-4354-4091-B42E-84B780AD7D72}" dt="2024-05-24T14:47:10.179" v="73" actId="14100"/>
          <ac:spMkLst>
            <pc:docMk/>
            <pc:sldMk cId="1422779753" sldId="732"/>
            <ac:spMk id="7" creationId="{B25FBEB4-E06E-30E0-E52E-1E31143392B2}"/>
          </ac:spMkLst>
        </pc:spChg>
        <pc:spChg chg="add mod">
          <ac:chgData name="Pauline Maufort" userId="01ef6aa0-9760-43a5-9cce-0b671c1d4b4c" providerId="ADAL" clId="{C049BA20-4354-4091-B42E-84B780AD7D72}" dt="2024-05-24T14:48:54.498" v="106" actId="115"/>
          <ac:spMkLst>
            <pc:docMk/>
            <pc:sldMk cId="1422779753" sldId="732"/>
            <ac:spMk id="9" creationId="{FD9CB816-C7D2-100C-951B-C26C1C00918E}"/>
          </ac:spMkLst>
        </pc:spChg>
        <pc:picChg chg="mod">
          <ac:chgData name="Pauline Maufort" userId="01ef6aa0-9760-43a5-9cce-0b671c1d4b4c" providerId="ADAL" clId="{C049BA20-4354-4091-B42E-84B780AD7D72}" dt="2024-05-24T14:49:11.494" v="108" actId="1076"/>
          <ac:picMkLst>
            <pc:docMk/>
            <pc:sldMk cId="1422779753" sldId="732"/>
            <ac:picMk id="5" creationId="{EE134B08-B90B-A178-3DEB-967CC33058DF}"/>
          </ac:picMkLst>
        </pc:picChg>
      </pc:sldChg>
      <pc:sldChg chg="modSp mod">
        <pc:chgData name="Pauline Maufort" userId="01ef6aa0-9760-43a5-9cce-0b671c1d4b4c" providerId="ADAL" clId="{C049BA20-4354-4091-B42E-84B780AD7D72}" dt="2024-05-24T14:57:24.809" v="533" actId="207"/>
        <pc:sldMkLst>
          <pc:docMk/>
          <pc:sldMk cId="2605354568" sldId="755"/>
        </pc:sldMkLst>
        <pc:spChg chg="mod">
          <ac:chgData name="Pauline Maufort" userId="01ef6aa0-9760-43a5-9cce-0b671c1d4b4c" providerId="ADAL" clId="{C049BA20-4354-4091-B42E-84B780AD7D72}" dt="2024-05-24T14:51:37.552" v="256" actId="20577"/>
          <ac:spMkLst>
            <pc:docMk/>
            <pc:sldMk cId="2605354568" sldId="755"/>
            <ac:spMk id="3" creationId="{7A3A7ABB-5C99-E9EF-975B-A8E0C6C3B261}"/>
          </ac:spMkLst>
        </pc:spChg>
        <pc:spChg chg="mod">
          <ac:chgData name="Pauline Maufort" userId="01ef6aa0-9760-43a5-9cce-0b671c1d4b4c" providerId="ADAL" clId="{C049BA20-4354-4091-B42E-84B780AD7D72}" dt="2024-05-24T14:57:24.809" v="533" actId="207"/>
          <ac:spMkLst>
            <pc:docMk/>
            <pc:sldMk cId="2605354568" sldId="755"/>
            <ac:spMk id="5" creationId="{CC6E4FC2-5663-69E6-1105-8A6A237BA4D5}"/>
          </ac:spMkLst>
        </pc:spChg>
        <pc:picChg chg="mod">
          <ac:chgData name="Pauline Maufort" userId="01ef6aa0-9760-43a5-9cce-0b671c1d4b4c" providerId="ADAL" clId="{C049BA20-4354-4091-B42E-84B780AD7D72}" dt="2024-05-24T14:43:58.065" v="3" actId="1076"/>
          <ac:picMkLst>
            <pc:docMk/>
            <pc:sldMk cId="2605354568" sldId="755"/>
            <ac:picMk id="6" creationId="{D0ED9B89-B4C8-F6DD-50BA-1A7F7856D8ED}"/>
          </ac:picMkLst>
        </pc:picChg>
      </pc:sldChg>
      <pc:sldChg chg="modSp mod">
        <pc:chgData name="Pauline Maufort" userId="01ef6aa0-9760-43a5-9cce-0b671c1d4b4c" providerId="ADAL" clId="{C049BA20-4354-4091-B42E-84B780AD7D72}" dt="2024-05-24T14:51:53.279" v="257" actId="1076"/>
        <pc:sldMkLst>
          <pc:docMk/>
          <pc:sldMk cId="4001116691" sldId="756"/>
        </pc:sldMkLst>
        <pc:picChg chg="mod">
          <ac:chgData name="Pauline Maufort" userId="01ef6aa0-9760-43a5-9cce-0b671c1d4b4c" providerId="ADAL" clId="{C049BA20-4354-4091-B42E-84B780AD7D72}" dt="2024-05-24T14:51:53.279" v="257" actId="1076"/>
          <ac:picMkLst>
            <pc:docMk/>
            <pc:sldMk cId="4001116691" sldId="756"/>
            <ac:picMk id="6" creationId="{E92929DE-E1D7-DA13-CB98-915CDA667B18}"/>
          </ac:picMkLst>
        </pc:picChg>
      </pc:sldChg>
      <pc:sldChg chg="modSp mod">
        <pc:chgData name="Pauline Maufort" userId="01ef6aa0-9760-43a5-9cce-0b671c1d4b4c" providerId="ADAL" clId="{C049BA20-4354-4091-B42E-84B780AD7D72}" dt="2024-05-24T14:50:22.008" v="206" actId="14100"/>
        <pc:sldMkLst>
          <pc:docMk/>
          <pc:sldMk cId="1592933137" sldId="761"/>
        </pc:sldMkLst>
        <pc:spChg chg="mod">
          <ac:chgData name="Pauline Maufort" userId="01ef6aa0-9760-43a5-9cce-0b671c1d4b4c" providerId="ADAL" clId="{C049BA20-4354-4091-B42E-84B780AD7D72}" dt="2024-05-24T14:50:16.231" v="203" actId="20577"/>
          <ac:spMkLst>
            <pc:docMk/>
            <pc:sldMk cId="1592933137" sldId="761"/>
            <ac:spMk id="3" creationId="{886E05E1-FE40-288F-194B-AEE7FFBAC3BA}"/>
          </ac:spMkLst>
        </pc:spChg>
        <pc:picChg chg="mod">
          <ac:chgData name="Pauline Maufort" userId="01ef6aa0-9760-43a5-9cce-0b671c1d4b4c" providerId="ADAL" clId="{C049BA20-4354-4091-B42E-84B780AD7D72}" dt="2024-05-24T14:50:18.766" v="204" actId="1076"/>
          <ac:picMkLst>
            <pc:docMk/>
            <pc:sldMk cId="1592933137" sldId="761"/>
            <ac:picMk id="5" creationId="{C30AAE62-438B-DD23-4B6F-39DE127BA428}"/>
          </ac:picMkLst>
        </pc:picChg>
        <pc:picChg chg="mod">
          <ac:chgData name="Pauline Maufort" userId="01ef6aa0-9760-43a5-9cce-0b671c1d4b4c" providerId="ADAL" clId="{C049BA20-4354-4091-B42E-84B780AD7D72}" dt="2024-05-24T14:50:22.008" v="206" actId="14100"/>
          <ac:picMkLst>
            <pc:docMk/>
            <pc:sldMk cId="1592933137" sldId="761"/>
            <ac:picMk id="6" creationId="{C589FC38-09D5-7DB9-0B06-1D8A5596B31D}"/>
          </ac:picMkLst>
        </pc:picChg>
      </pc:sldChg>
      <pc:sldChg chg="addSp delSp modSp mod">
        <pc:chgData name="Pauline Maufort" userId="01ef6aa0-9760-43a5-9cce-0b671c1d4b4c" providerId="ADAL" clId="{C049BA20-4354-4091-B42E-84B780AD7D72}" dt="2024-05-24T14:59:54.158" v="542" actId="1076"/>
        <pc:sldMkLst>
          <pc:docMk/>
          <pc:sldMk cId="3609987658" sldId="763"/>
        </pc:sldMkLst>
        <pc:spChg chg="add del mod">
          <ac:chgData name="Pauline Maufort" userId="01ef6aa0-9760-43a5-9cce-0b671c1d4b4c" providerId="ADAL" clId="{C049BA20-4354-4091-B42E-84B780AD7D72}" dt="2024-05-24T14:53:55.287" v="351" actId="478"/>
          <ac:spMkLst>
            <pc:docMk/>
            <pc:sldMk cId="3609987658" sldId="763"/>
            <ac:spMk id="7" creationId="{FEDF47E0-C3F7-9CC1-13BA-E6544283F389}"/>
          </ac:spMkLst>
        </pc:spChg>
        <pc:spChg chg="add mod">
          <ac:chgData name="Pauline Maufort" userId="01ef6aa0-9760-43a5-9cce-0b671c1d4b4c" providerId="ADAL" clId="{C049BA20-4354-4091-B42E-84B780AD7D72}" dt="2024-05-24T14:58:10.966" v="534" actId="21"/>
          <ac:spMkLst>
            <pc:docMk/>
            <pc:sldMk cId="3609987658" sldId="763"/>
            <ac:spMk id="9" creationId="{1053A3D2-EDAB-95B6-A02B-55AABD07774E}"/>
          </ac:spMkLst>
        </pc:spChg>
        <pc:graphicFrameChg chg="del">
          <ac:chgData name="Pauline Maufort" userId="01ef6aa0-9760-43a5-9cce-0b671c1d4b4c" providerId="ADAL" clId="{C049BA20-4354-4091-B42E-84B780AD7D72}" dt="2024-05-24T14:53:20.722" v="260" actId="478"/>
          <ac:graphicFrameMkLst>
            <pc:docMk/>
            <pc:sldMk cId="3609987658" sldId="763"/>
            <ac:graphicFrameMk id="6" creationId="{88EDA76E-7554-8BC2-73A4-2148F739CD15}"/>
          </ac:graphicFrameMkLst>
        </pc:graphicFrameChg>
        <pc:picChg chg="add del mod">
          <ac:chgData name="Pauline Maufort" userId="01ef6aa0-9760-43a5-9cce-0b671c1d4b4c" providerId="ADAL" clId="{C049BA20-4354-4091-B42E-84B780AD7D72}" dt="2024-05-24T14:58:19.827" v="538" actId="21"/>
          <ac:picMkLst>
            <pc:docMk/>
            <pc:sldMk cId="3609987658" sldId="763"/>
            <ac:picMk id="10" creationId="{449EFA5E-C87F-61A7-0E49-C9C0BB2E20E0}"/>
          </ac:picMkLst>
        </pc:picChg>
        <pc:picChg chg="add mod">
          <ac:chgData name="Pauline Maufort" userId="01ef6aa0-9760-43a5-9cce-0b671c1d4b4c" providerId="ADAL" clId="{C049BA20-4354-4091-B42E-84B780AD7D72}" dt="2024-05-24T14:59:54.158" v="542" actId="1076"/>
          <ac:picMkLst>
            <pc:docMk/>
            <pc:sldMk cId="3609987658" sldId="763"/>
            <ac:picMk id="11" creationId="{8A6F1A73-6A0F-9DFB-F088-F68CE6F30077}"/>
          </ac:picMkLst>
        </pc:picChg>
      </pc:sldChg>
      <pc:sldChg chg="addSp delSp modSp new mod">
        <pc:chgData name="Pauline Maufort" userId="01ef6aa0-9760-43a5-9cce-0b671c1d4b4c" providerId="ADAL" clId="{C049BA20-4354-4091-B42E-84B780AD7D72}" dt="2024-05-24T15:00:53.479" v="585" actId="20577"/>
        <pc:sldMkLst>
          <pc:docMk/>
          <pc:sldMk cId="3808949520" sldId="764"/>
        </pc:sldMkLst>
        <pc:spChg chg="mod">
          <ac:chgData name="Pauline Maufort" userId="01ef6aa0-9760-43a5-9cce-0b671c1d4b4c" providerId="ADAL" clId="{C049BA20-4354-4091-B42E-84B780AD7D72}" dt="2024-05-24T15:00:53.479" v="585" actId="20577"/>
          <ac:spMkLst>
            <pc:docMk/>
            <pc:sldMk cId="3808949520" sldId="764"/>
            <ac:spMk id="2" creationId="{DD0D3624-DAAD-2FEF-5060-51FA3D88636C}"/>
          </ac:spMkLst>
        </pc:spChg>
        <pc:spChg chg="del">
          <ac:chgData name="Pauline Maufort" userId="01ef6aa0-9760-43a5-9cce-0b671c1d4b4c" providerId="ADAL" clId="{C049BA20-4354-4091-B42E-84B780AD7D72}" dt="2024-05-24T14:58:16.579" v="537" actId="478"/>
          <ac:spMkLst>
            <pc:docMk/>
            <pc:sldMk cId="3808949520" sldId="764"/>
            <ac:spMk id="4" creationId="{764D10E3-2F83-66C6-06A9-550F89A5D32C}"/>
          </ac:spMkLst>
        </pc:spChg>
        <pc:picChg chg="add mod">
          <ac:chgData name="Pauline Maufort" userId="01ef6aa0-9760-43a5-9cce-0b671c1d4b4c" providerId="ADAL" clId="{C049BA20-4354-4091-B42E-84B780AD7D72}" dt="2024-05-24T15:00:15.686" v="549" actId="1076"/>
          <ac:picMkLst>
            <pc:docMk/>
            <pc:sldMk cId="3808949520" sldId="764"/>
            <ac:picMk id="6" creationId="{269BBE31-3D07-00B3-467C-318D04AF95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08E6-A3F7-4F56-8111-56FEEE6F82AB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95636-3DA3-46DB-8621-05477E9BAA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473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 du Colloque + avo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22400" y="1447800"/>
            <a:ext cx="10058400" cy="2125216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r>
              <a:rPr lang="fr-FR" dirty="0"/>
              <a:t>Ici le nom du colloque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22400" y="3573016"/>
            <a:ext cx="10058400" cy="1435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Option, sous-titre du colloque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142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5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2000" y="943254"/>
            <a:ext cx="5040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2000" y="1916833"/>
            <a:ext cx="5040000" cy="4272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731808" y="943254"/>
            <a:ext cx="5040000" cy="9144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731808" y="1916833"/>
            <a:ext cx="5040000" cy="4272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51F61EE-4673-4E4A-B045-651F014B2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B4A725-11E8-4057-AEF1-627A746E23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20BF62E-057A-4834-93FD-7DD8683F3C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000" y="41682"/>
            <a:ext cx="6720747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691552F-3127-4CF2-B6C3-1C2AA96BBE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000" y="548680"/>
            <a:ext cx="6720747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406399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816000" y="1371600"/>
            <a:ext cx="10969600" cy="419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360000"/>
          <a:lstStyle>
            <a:lvl1pPr algn="ctr">
              <a:defRPr/>
            </a:lvl1pPr>
          </a:lstStyle>
          <a:p>
            <a:r>
              <a:rPr lang="fr-BE" dirty="0"/>
              <a:t>Cliquez sur l’icône pour insérer une image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8C3B821-0649-4C78-8129-EE5F44F5F9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72FF7-42E4-4CB1-9F80-8146F6CC14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21CCE2AC-12E5-463B-B3B7-A2A889C42E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00" y="41682"/>
            <a:ext cx="6720747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E99026EB-DEF3-4729-8188-72A7AFEDB8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000" y="548680"/>
            <a:ext cx="6720747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269080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380571" y="0"/>
            <a:ext cx="1181142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1152000"/>
          <a:lstStyle>
            <a:lvl1pPr algn="ctr">
              <a:spcBef>
                <a:spcPts val="3000"/>
              </a:spcBef>
              <a:defRPr/>
            </a:lvl1pPr>
          </a:lstStyle>
          <a:p>
            <a:r>
              <a:rPr lang="fr-BE" dirty="0"/>
              <a:t>Cliquez sur l’icône pour insérer une image pleine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72FF7-42E4-4CB1-9F80-8146F6CC14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9804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2F08D2F-DCDB-4FEF-B552-9456B09688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87A349-5C0B-4BBC-94CE-FC81220FB1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8E82EA48-7F8B-4495-AF44-AB49AD65FC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000" y="41682"/>
            <a:ext cx="6720747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EB4CD158-A17D-40BE-A3BD-4F7F380AEC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000" y="548680"/>
            <a:ext cx="6720747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25747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FB710F-C1EB-402C-A99B-6EF114C056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cs typeface="Arial" pitchFamily="34" charset="0"/>
              </a:rPr>
              <a:t>AFER Europe + - 03.06.2024</a:t>
            </a:r>
            <a:endParaRPr lang="nl-BE" dirty="0">
              <a:cs typeface="Arial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920310-4DEC-4CED-853F-6347F50A8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01F335-592E-43C8-8E82-1999C6F97129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416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258CFD8-F505-49AC-BB5A-EAE067DF0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038721-9369-4C84-95DF-946B4EE59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44" y="548680"/>
            <a:ext cx="10061013" cy="3024336"/>
          </a:xfrm>
          <a:prstGeom prst="rect">
            <a:avLst/>
          </a:prstGeom>
        </p:spPr>
        <p:txBody>
          <a:bodyPr anchor="b"/>
          <a:lstStyle>
            <a:lvl1pPr marL="627063" indent="-627063" defTabSz="358775">
              <a:spcAft>
                <a:spcPts val="1200"/>
              </a:spcAft>
              <a:buFont typeface="+mj-lt"/>
              <a:buNone/>
              <a:tabLst>
                <a:tab pos="627063" algn="l"/>
              </a:tabLst>
              <a:defRPr sz="2400" baseline="0">
                <a:latin typeface="Arial Black" panose="020B0A04020102020204" pitchFamily="34" charset="0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IV.  ICI, N°. + TAB + nom du chapitre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197FE514-63EF-4E98-9C19-308EF20BEB21}"/>
              </a:ext>
            </a:extLst>
          </p:cNvPr>
          <p:cNvSpPr txBox="1"/>
          <p:nvPr userDrawn="1"/>
        </p:nvSpPr>
        <p:spPr>
          <a:xfrm>
            <a:off x="9879753" y="6517832"/>
            <a:ext cx="1918547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W W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T E T R A L A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 O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9ED30CF5-6694-4AFE-ADC8-480B0AF9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" y="6484620"/>
            <a:ext cx="89408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cs typeface="Arial"/>
            </a:endParaRP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514F4E45-8641-44B5-B2CC-3A292179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16" y="6484620"/>
            <a:ext cx="384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76DB1F5E-A6D2-4B90-985B-33886D0E1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1451" y="3645024"/>
            <a:ext cx="10061013" cy="25922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987425" indent="-357188" defTabSz="330200"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tabLst/>
              <a:defRPr sz="15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ici le nom des sous parties</a:t>
            </a:r>
          </a:p>
        </p:txBody>
      </p:sp>
    </p:spTree>
    <p:extLst>
      <p:ext uri="{BB962C8B-B14F-4D97-AF65-F5344CB8AC3E}">
        <p14:creationId xmlns:p14="http://schemas.microsoft.com/office/powerpoint/2010/main" val="1589730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5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 /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22400" y="2971801"/>
            <a:ext cx="9347200" cy="538163"/>
          </a:xfrm>
          <a:prstGeom prst="rect">
            <a:avLst/>
          </a:prstGeom>
        </p:spPr>
        <p:txBody>
          <a:bodyPr anchor="b"/>
          <a:lstStyle>
            <a:lvl1pPr algn="l">
              <a:defRPr sz="2800" baseline="0"/>
            </a:lvl1pPr>
          </a:lstStyle>
          <a:p>
            <a:r>
              <a:rPr lang="fr-FR" dirty="0"/>
              <a:t>MERCI POUR VOTRE ATTENTION !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22400" y="3429000"/>
            <a:ext cx="9378123" cy="436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Des Questions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0922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géneral de la présentation (un seul nive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72000" y="1143001"/>
            <a:ext cx="11113600" cy="4778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+mj-lt"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PLAN</a:t>
            </a:r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62DB41-6702-4A82-8951-62B69523AC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02131D-B45E-4B39-978F-953187B4B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757EEB06-FCF2-451E-BE12-44B98597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0" y="1844824"/>
            <a:ext cx="11113600" cy="4320480"/>
          </a:xfrm>
          <a:prstGeom prst="rect">
            <a:avLst/>
          </a:prstGeom>
        </p:spPr>
        <p:txBody>
          <a:bodyPr anchor="ctr"/>
          <a:lstStyle>
            <a:lvl1pPr marL="628650" indent="-628650">
              <a:spcAft>
                <a:spcPts val="1200"/>
              </a:spcAft>
              <a:buFont typeface="+mj-lt"/>
              <a:buAutoNum type="romanUcPeriod"/>
              <a:defRPr sz="24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800100" indent="-342900">
              <a:buFont typeface="+mj-lt"/>
              <a:buAutoNum type="alphaUcPeriod"/>
              <a:defRPr sz="15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fr-FR" dirty="0"/>
              <a:t>ici les titres des chapitres 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4918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 parti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00" y="2276872"/>
            <a:ext cx="11109928" cy="396044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72EA64F-61D2-4696-8CF9-FEA4E4885AF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3C24F0C-97A9-42A2-9F3F-ECD29A3FA6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A40101F-E445-4416-B76B-B3AA80DBB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814917" y="1066800"/>
            <a:ext cx="10970683" cy="914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432000" anchor="ctr" anchorCtr="0">
            <a:normAutofit/>
          </a:bodyPr>
          <a:lstStyle>
            <a:lvl1pPr marL="0" indent="0" algn="l" defTabSz="361950">
              <a:buFont typeface="+mj-lt"/>
              <a:buNone/>
              <a:defRPr sz="1500" b="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BE" dirty="0"/>
              <a:t>A.	Titre de l a sous partie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3F80A87-E8EF-40E0-92F1-13823B061F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000" y="41682"/>
            <a:ext cx="6720747" cy="504056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269875" indent="-269875" defTabSz="179388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</p:spTree>
    <p:extLst>
      <p:ext uri="{BB962C8B-B14F-4D97-AF65-F5344CB8AC3E}">
        <p14:creationId xmlns:p14="http://schemas.microsoft.com/office/powerpoint/2010/main" val="4410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00" y="1556792"/>
            <a:ext cx="11109928" cy="468052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E8411D06-6750-457C-8055-DE18EFE577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000" y="41682"/>
            <a:ext cx="6720747" cy="504056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1E8D77C-9B13-40C0-8FE4-6691F6ABF1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000" y="548680"/>
            <a:ext cx="6720747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72EA64F-61D2-4696-8CF9-FEA4E4885AF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3C24F0C-97A9-42A2-9F3F-ECD29A3FA6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891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C8028-CF9C-4A84-B018-B2A24FA4B4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20435B-07F7-4028-8A7D-08372CF6E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ADB0548-0579-4702-A0B3-8DAAF49468D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2000" y="1557338"/>
            <a:ext cx="11113600" cy="4679974"/>
          </a:xfrm>
        </p:spPr>
        <p:txBody>
          <a:bodyPr anchor="ctr"/>
          <a:lstStyle>
            <a:lvl1pPr>
              <a:defRPr sz="2400" b="0" i="1"/>
            </a:lvl1pPr>
            <a:lvl2pPr marL="4124325" indent="0">
              <a:spcBef>
                <a:spcPts val="1200"/>
              </a:spcBef>
              <a:buNone/>
              <a:defRPr b="1">
                <a:solidFill>
                  <a:schemeClr val="accent1"/>
                </a:solidFill>
              </a:defRPr>
            </a:lvl2pPr>
            <a:lvl3pPr marL="4124325" indent="0">
              <a:spcBef>
                <a:spcPts val="0"/>
              </a:spcBef>
              <a:buNone/>
              <a:defRPr sz="1400"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fr-FR" dirty="0"/>
              <a:t>« Cliquez pour insérer la citation »</a:t>
            </a:r>
          </a:p>
          <a:p>
            <a:pPr lvl="1"/>
            <a:r>
              <a:rPr lang="fr-FR" dirty="0"/>
              <a:t>Nom prénom</a:t>
            </a:r>
          </a:p>
          <a:p>
            <a:pPr lvl="2"/>
            <a:r>
              <a:rPr lang="fr-FR" dirty="0"/>
              <a:t>Fonction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D18C4276-0115-4FF1-A4B1-1840F5C492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000" y="41682"/>
            <a:ext cx="6720747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48C59C8-0C6C-4822-A344-F47BB59FB2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000" y="548680"/>
            <a:ext cx="6720747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7376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C8028-CF9C-4A84-B018-B2A24FA4B4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20435B-07F7-4028-8A7D-08372CF6E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ADB0548-0579-4702-A0B3-8DAAF49468D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2000" y="1557338"/>
            <a:ext cx="11113600" cy="4103910"/>
          </a:xfrm>
        </p:spPr>
        <p:txBody>
          <a:bodyPr anchor="ctr"/>
          <a:lstStyle>
            <a:lvl1pPr>
              <a:defRPr sz="2400" b="1"/>
            </a:lvl1pPr>
            <a:lvl2pPr marL="0" indent="0">
              <a:buNone/>
              <a:defRPr sz="1800"/>
            </a:lvl2pPr>
          </a:lstStyle>
          <a:p>
            <a:pPr lvl="0"/>
            <a:r>
              <a:rPr lang="fr-FR" dirty="0"/>
              <a:t>Cliquez pour insérer une accroche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EB5F2036-C022-49A7-B9D3-9CC6728363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000" y="41682"/>
            <a:ext cx="6720747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AFA52C6-B86B-4E41-96E6-BF2F606044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000" y="548680"/>
            <a:ext cx="6720747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225811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74E791F-872C-49F2-9EC1-87769F0798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2B8443-B4AC-45EA-8144-EC9956E836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B90BC4B-A087-4820-8B47-970EB3183B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72000" y="1556792"/>
            <a:ext cx="4992000" cy="460905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2E0F85D6-5D06-409E-88A8-1E453CB846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93600" y="1556792"/>
            <a:ext cx="4992000" cy="460905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C19BB98D-7A23-4FCE-A066-E6CB1854FC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000" y="41682"/>
            <a:ext cx="6720747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5222106-F748-48A5-8B95-471D03790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000" y="548680"/>
            <a:ext cx="6720747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181035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0DFB50-95D5-4C8F-9BAB-4E648F837B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bject 5"/>
          <p:cNvSpPr txBox="1"/>
          <p:nvPr userDrawn="1"/>
        </p:nvSpPr>
        <p:spPr>
          <a:xfrm>
            <a:off x="9879753" y="6517832"/>
            <a:ext cx="1918547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W W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T E T R A L A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 O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CC12AB-DED2-4706-B219-DF9CD45ADF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24825" y="278610"/>
            <a:ext cx="3792000" cy="361723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C1250552-55E0-4343-9157-D8DEE5DDB417}"/>
              </a:ext>
            </a:extLst>
          </p:cNvPr>
          <p:cNvSpPr txBox="1"/>
          <p:nvPr userDrawn="1"/>
        </p:nvSpPr>
        <p:spPr>
          <a:xfrm>
            <a:off x="1524000" y="6137983"/>
            <a:ext cx="7105733" cy="47519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lang="fr-FR" sz="1000" dirty="0">
                <a:solidFill>
                  <a:srgbClr val="FFFFFF"/>
                </a:solidFill>
                <a:latin typeface="Arial Black"/>
                <a:cs typeface="Arial Black"/>
              </a:rPr>
              <a:t>PAULINE MAUFORT </a:t>
            </a:r>
            <a:r>
              <a:rPr sz="10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AVOCAT</a:t>
            </a:r>
            <a:endParaRPr lang="fr-BE" sz="1000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lang="fr-BE" sz="900" spc="5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Avenue Louise 240/3 – 1050 Bruxelles</a:t>
            </a:r>
            <a:br>
              <a:rPr lang="fr-BE" sz="900" spc="5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</a:br>
            <a:r>
              <a:rPr lang="fr-BE" sz="900" spc="5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 ss@tetralaw.com -  02 535 73 28</a:t>
            </a:r>
          </a:p>
        </p:txBody>
      </p:sp>
    </p:spTree>
    <p:extLst>
      <p:ext uri="{BB962C8B-B14F-4D97-AF65-F5344CB8AC3E}">
        <p14:creationId xmlns:p14="http://schemas.microsoft.com/office/powerpoint/2010/main" val="86862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00" b="0" kern="1200" cap="all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-1016" y="0"/>
            <a:ext cx="382016" cy="6858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72000" y="6484620"/>
            <a:ext cx="89408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-1016" y="6484620"/>
            <a:ext cx="384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3545E5-0054-46BB-9F0B-268BB36088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2223" y="5965556"/>
            <a:ext cx="1130428" cy="8478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654E6D-F693-43F8-9C5E-F2A2A8AED40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24825" y="278609"/>
            <a:ext cx="3792000" cy="361724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1F2C6F-2DA4-4D2D-839E-657EF9BA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00" y="1556792"/>
            <a:ext cx="11109928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750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rgbClr val="267BC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361950" rtl="0" eaLnBrk="1" latinLnBrk="0" hangingPunct="1">
        <a:lnSpc>
          <a:spcPct val="90000"/>
        </a:lnSpc>
        <a:spcBef>
          <a:spcPts val="1000"/>
        </a:spcBef>
        <a:buFont typeface="+mj-lt"/>
        <a:buNone/>
        <a:tabLst>
          <a:tab pos="361950" algn="l"/>
        </a:tabLst>
        <a:defRPr sz="1600" b="0" kern="1200" cap="none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42925" indent="-180975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tabLst>
          <a:tab pos="542925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tabLst>
          <a:tab pos="714375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0600" indent="-276225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67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tabLst>
          <a:tab pos="1257300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68">
          <p15:clr>
            <a:srgbClr val="F26B43"/>
          </p15:clr>
        </p15:guide>
        <p15:guide id="3" pos="3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28C5E-1657-4A22-828C-77A4E3527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La législation anti-blanchiment : entre le marteau et l’enclume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8AE48F-AE15-4CCE-A759-F5032470EC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AFER EUROPE +</a:t>
            </a:r>
          </a:p>
          <a:p>
            <a:pPr algn="ctr"/>
            <a:r>
              <a:rPr lang="en-US" dirty="0"/>
              <a:t>03.06.2024</a:t>
            </a:r>
          </a:p>
        </p:txBody>
      </p:sp>
    </p:spTree>
    <p:extLst>
      <p:ext uri="{BB962C8B-B14F-4D97-AF65-F5344CB8AC3E}">
        <p14:creationId xmlns:p14="http://schemas.microsoft.com/office/powerpoint/2010/main" val="330565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CCF2F6-43D7-4C5E-80C5-6D598664741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457200"/>
            <a:r>
              <a:rPr lang="fr-FR" sz="800">
                <a:solidFill>
                  <a:prstClr val="black">
                    <a:tint val="7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08A5369-71E1-43E2-AB7F-A431CB16D5C1}"/>
              </a:ext>
            </a:extLst>
          </p:cNvPr>
          <p:cNvGraphicFramePr>
            <a:graphicFrameLocks noGrp="1"/>
          </p:cNvGraphicFramePr>
          <p:nvPr/>
        </p:nvGraphicFramePr>
        <p:xfrm>
          <a:off x="1919537" y="810107"/>
          <a:ext cx="8538349" cy="5686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923">
                  <a:extLst>
                    <a:ext uri="{9D8B030D-6E8A-4147-A177-3AD203B41FA5}">
                      <a16:colId xmlns:a16="http://schemas.microsoft.com/office/drawing/2014/main" val="776708578"/>
                    </a:ext>
                  </a:extLst>
                </a:gridCol>
                <a:gridCol w="1696929">
                  <a:extLst>
                    <a:ext uri="{9D8B030D-6E8A-4147-A177-3AD203B41FA5}">
                      <a16:colId xmlns:a16="http://schemas.microsoft.com/office/drawing/2014/main" val="1156568118"/>
                    </a:ext>
                  </a:extLst>
                </a:gridCol>
                <a:gridCol w="1697871">
                  <a:extLst>
                    <a:ext uri="{9D8B030D-6E8A-4147-A177-3AD203B41FA5}">
                      <a16:colId xmlns:a16="http://schemas.microsoft.com/office/drawing/2014/main" val="605368112"/>
                    </a:ext>
                  </a:extLst>
                </a:gridCol>
                <a:gridCol w="1698813">
                  <a:extLst>
                    <a:ext uri="{9D8B030D-6E8A-4147-A177-3AD203B41FA5}">
                      <a16:colId xmlns:a16="http://schemas.microsoft.com/office/drawing/2014/main" val="1457866789"/>
                    </a:ext>
                  </a:extLst>
                </a:gridCol>
                <a:gridCol w="1698813">
                  <a:extLst>
                    <a:ext uri="{9D8B030D-6E8A-4147-A177-3AD203B41FA5}">
                      <a16:colId xmlns:a16="http://schemas.microsoft.com/office/drawing/2014/main" val="2200888048"/>
                    </a:ext>
                  </a:extLst>
                </a:gridCol>
              </a:tblGrid>
              <a:tr h="1261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>
                          <a:effectLst/>
                        </a:rPr>
                        <a:t>Com IR/92 n° 444/8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>
                          <a:effectLst/>
                        </a:rPr>
                        <a:t>DLU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>
                          <a:effectLst/>
                        </a:rPr>
                        <a:t>Loi du 31.12.2003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>
                          <a:effectLst/>
                        </a:rPr>
                        <a:t>01.01.2004-31.12.2004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 err="1">
                          <a:effectLst/>
                        </a:rPr>
                        <a:t>DLU</a:t>
                      </a:r>
                      <a:r>
                        <a:rPr lang="fr-BE" sz="1400" i="1" dirty="0" err="1">
                          <a:effectLst/>
                        </a:rPr>
                        <a:t>bis</a:t>
                      </a:r>
                      <a:endParaRPr lang="fr-BE" sz="1400" i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>
                          <a:effectLst/>
                        </a:rPr>
                        <a:t>Loi-programme du 27.12.2005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>
                          <a:effectLst/>
                        </a:rPr>
                        <a:t>01.01.2006-14.07.2013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 err="1">
                          <a:effectLst/>
                        </a:rPr>
                        <a:t>DLU</a:t>
                      </a:r>
                      <a:r>
                        <a:rPr lang="fr-BE" sz="1400" i="1" dirty="0" err="1">
                          <a:effectLst/>
                        </a:rPr>
                        <a:t>ter</a:t>
                      </a:r>
                      <a:endParaRPr lang="fr-BE" sz="1400" i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>
                          <a:effectLst/>
                        </a:rPr>
                        <a:t>Loi du 11.07.2013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>
                          <a:effectLst/>
                        </a:rPr>
                        <a:t>15.07.2013-31.2013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 err="1">
                          <a:effectLst/>
                        </a:rPr>
                        <a:t>DLU</a:t>
                      </a:r>
                      <a:r>
                        <a:rPr lang="fr-BE" sz="1400" i="1" dirty="0" err="1">
                          <a:effectLst/>
                        </a:rPr>
                        <a:t>quater</a:t>
                      </a:r>
                      <a:endParaRPr lang="fr-BE" sz="1400" i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>
                          <a:effectLst/>
                        </a:rPr>
                        <a:t>Loi du 21.07.2016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>
                          <a:effectLst/>
                        </a:rPr>
                        <a:t>01.08.2016-31.12.2023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/>
                </a:tc>
                <a:extLst>
                  <a:ext uri="{0D108BD9-81ED-4DB2-BD59-A6C34878D82A}">
                    <a16:rowId xmlns:a16="http://schemas.microsoft.com/office/drawing/2014/main" val="2212805252"/>
                  </a:ext>
                </a:extLst>
              </a:tr>
              <a:tr h="40997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endParaRPr lang="fr-BE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endParaRPr lang="fr-BE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3 dernières années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Pas d’accroissement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Fraude fiscale simple (FS)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Procédure permanente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Amnistie :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BE" sz="1400" dirty="0">
                          <a:effectLst/>
                        </a:rPr>
                        <a:t>Fiscale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BE" sz="1400" dirty="0">
                          <a:effectLst/>
                        </a:rPr>
                        <a:t>Pénale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BE" sz="1400" strike="sngStrike" dirty="0">
                          <a:effectLst/>
                        </a:rPr>
                        <a:t>Capitaux prescrits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Fraude fiscale simple (FS)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Procédure permanente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Amnistie :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BE" sz="1400" dirty="0">
                          <a:effectLst/>
                        </a:rPr>
                        <a:t>Fiscale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BE" sz="1400" dirty="0">
                          <a:effectLst/>
                        </a:rPr>
                        <a:t>Pénale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strike="sngStrike" dirty="0">
                          <a:effectLst/>
                        </a:rPr>
                        <a:t>Capitaux prescrits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400">
                          <a:effectLst/>
                        </a:rPr>
                        <a:t>Fraude fiscale simple (FS)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400">
                          <a:effectLst/>
                        </a:rPr>
                        <a:t>Fraude fiscale grave et organisée (FFG&amp;O)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400">
                          <a:effectLst/>
                        </a:rPr>
                        <a:t>15.07.2013-31.12.2013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400">
                          <a:effectLst/>
                        </a:rPr>
                        <a:t>Amnistie :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BE" sz="1400">
                          <a:effectLst/>
                        </a:rPr>
                        <a:t>Fiscale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BE" sz="1400">
                          <a:effectLst/>
                        </a:rPr>
                        <a:t>Pénale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BE" sz="1400">
                          <a:effectLst/>
                        </a:rPr>
                        <a:t>Capitaux prescrits (première apparition : si FFG&amp;O)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Fraude fiscale simple (FS)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Fraude fiscale grave et organisée (FFG&amp;O)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Initialement permanente. Vivaldi : fin au 31.12.2023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400" dirty="0">
                          <a:effectLst/>
                        </a:rPr>
                        <a:t>Amnistie :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BE" sz="1400" dirty="0">
                          <a:effectLst/>
                        </a:rPr>
                        <a:t>Fiscale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BE" sz="1400" dirty="0">
                          <a:effectLst/>
                        </a:rPr>
                        <a:t>Pénale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dirty="0">
                          <a:effectLst/>
                        </a:rPr>
                        <a:t>Capitaux prescrits obligatoire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/>
                </a:tc>
                <a:extLst>
                  <a:ext uri="{0D108BD9-81ED-4DB2-BD59-A6C34878D82A}">
                    <a16:rowId xmlns:a16="http://schemas.microsoft.com/office/drawing/2014/main" val="1675610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29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4826728-8AEB-C4C1-855B-AFA4EB746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709" y="1988841"/>
            <a:ext cx="8852763" cy="308942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3561F6-AA95-C7DF-D77F-ACDA464D31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0B23FD-463D-60C3-12A7-CD504FF5E6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C8946E-461E-7325-27F6-5F44D47607C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457200"/>
            <a:r>
              <a:rPr lang="fr-FR" sz="800">
                <a:solidFill>
                  <a:prstClr val="black">
                    <a:tint val="7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73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E5D93E-92DF-40D4-A397-53D0854F7D0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457200"/>
            <a:r>
              <a:rPr lang="fr-FR" sz="800">
                <a:solidFill>
                  <a:prstClr val="black">
                    <a:tint val="7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82B87D2-DE6E-467F-B36C-9BFD32C5F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673505"/>
            <a:ext cx="10981944" cy="914400"/>
          </a:xfrm>
        </p:spPr>
        <p:txBody>
          <a:bodyPr/>
          <a:lstStyle/>
          <a:p>
            <a:r>
              <a:rPr lang="fr-BE" sz="1600" dirty="0"/>
              <a:t>C. La circulaire BNB du 8 juin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ACABDB-52E8-42BB-97EC-D4291B3D48C9}"/>
              </a:ext>
            </a:extLst>
          </p:cNvPr>
          <p:cNvSpPr txBox="1"/>
          <p:nvPr/>
        </p:nvSpPr>
        <p:spPr>
          <a:xfrm>
            <a:off x="1811238" y="2073205"/>
            <a:ext cx="88364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endParaRPr lang="fr-BE" sz="1200" dirty="0">
              <a:solidFill>
                <a:prstClr val="black"/>
              </a:solidFill>
              <a:latin typeface="Arial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prstClr val="black"/>
                </a:solidFill>
                <a:latin typeface="Arial"/>
              </a:rPr>
              <a:t>Apporter des éclaircissements et des garanties aux EF par rapport aux attentes de la BNB vis-vis de la vigilance attendue dans le cadre de rapatriements en provenance de l’étranger (application de la LAB/FT uniquement)</a:t>
            </a:r>
          </a:p>
          <a:p>
            <a:pPr algn="just" defTabSz="457200"/>
            <a:endParaRPr lang="fr-BE" sz="2400" dirty="0">
              <a:solidFill>
                <a:prstClr val="black"/>
              </a:solidFill>
              <a:latin typeface="Arial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prstClr val="black"/>
                </a:solidFill>
                <a:latin typeface="Arial"/>
              </a:rPr>
              <a:t>Créer des conditions de concurrence équitables dans le secteur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endParaRPr lang="fr-BE" sz="2400" dirty="0">
              <a:solidFill>
                <a:prstClr val="black"/>
              </a:solidFill>
              <a:latin typeface="Arial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prstClr val="black"/>
                </a:solidFill>
                <a:latin typeface="Arial"/>
              </a:rPr>
              <a:t>Pas refaire un contrôle approfondi de </a:t>
            </a:r>
            <a:r>
              <a:rPr lang="fr-BE" sz="2400" u="sng" dirty="0">
                <a:solidFill>
                  <a:prstClr val="black"/>
                </a:solidFill>
                <a:latin typeface="Arial"/>
              </a:rPr>
              <a:t>tous</a:t>
            </a:r>
            <a:r>
              <a:rPr lang="fr-BE" sz="2400" dirty="0">
                <a:solidFill>
                  <a:prstClr val="black"/>
                </a:solidFill>
                <a:latin typeface="Arial"/>
              </a:rPr>
              <a:t> les dossiers </a:t>
            </a:r>
            <a:r>
              <a:rPr lang="fr-BE" sz="2400" u="sng" dirty="0">
                <a:solidFill>
                  <a:prstClr val="black"/>
                </a:solidFill>
                <a:latin typeface="Arial"/>
              </a:rPr>
              <a:t>mais</a:t>
            </a:r>
            <a:r>
              <a:rPr lang="fr-BE" sz="2400" dirty="0">
                <a:solidFill>
                  <a:prstClr val="black"/>
                </a:solidFill>
                <a:latin typeface="Arial"/>
              </a:rPr>
              <a:t> audit interne sur un échantillon représentatif (look back)</a:t>
            </a:r>
            <a:endParaRPr lang="fr-BE" sz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3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FE4F5FA-DD56-F310-A953-F14965A5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777" y="1340768"/>
            <a:ext cx="8332446" cy="3960440"/>
          </a:xfrm>
        </p:spPr>
        <p:txBody>
          <a:bodyPr/>
          <a:lstStyle/>
          <a:p>
            <a:endParaRPr lang="fr-FR" dirty="0"/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BE" sz="2800" dirty="0">
                <a:sym typeface="Wingdings" panose="05000000000000000000" pitchFamily="2" charset="2"/>
              </a:rPr>
              <a:t>Donner des recommandations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fr-BE" sz="2800" dirty="0">
              <a:sym typeface="Wingdings" panose="05000000000000000000" pitchFamily="2" charset="2"/>
            </a:endParaRPr>
          </a:p>
          <a:p>
            <a:pPr algn="ctr"/>
            <a:r>
              <a:rPr lang="fr-BE" sz="2800" dirty="0">
                <a:sym typeface="Wingdings" panose="05000000000000000000" pitchFamily="2" charset="2"/>
              </a:rPr>
              <a:t>&amp;</a:t>
            </a:r>
          </a:p>
          <a:p>
            <a:pPr algn="ctr"/>
            <a:endParaRPr lang="fr-BE" sz="2800" dirty="0">
              <a:sym typeface="Wingdings" panose="05000000000000000000" pitchFamily="2" charset="2"/>
            </a:endParaRPr>
          </a:p>
          <a:p>
            <a:pPr algn="ctr"/>
            <a:r>
              <a:rPr lang="fr-BE" sz="2800" dirty="0">
                <a:sym typeface="Wingdings" panose="05000000000000000000" pitchFamily="2" charset="2"/>
              </a:rPr>
              <a:t> Imposer un look back</a:t>
            </a:r>
            <a:endParaRPr lang="fr-BE" sz="28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540B02-8B42-C636-4718-A7E787084A4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457200"/>
            <a:r>
              <a:rPr lang="fr-FR" sz="800">
                <a:solidFill>
                  <a:prstClr val="black">
                    <a:tint val="7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9285CE2-B63D-81DD-617C-EF61C5CE44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620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A8ABDA-8257-D12A-7501-DCC5CB3C27A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1F8F12F-66D0-835F-9DC4-C2DD0E96F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D. Et à l’avenir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1AE497-B70D-A48C-B765-AEB881AA40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053A3D2-EDAB-95B6-A02B-55AABD077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7" y="2252690"/>
            <a:ext cx="11109928" cy="396044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Renforcement du dispositif pénal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Renforcement du dispositif préventif (AML package)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endParaRPr lang="fr-BE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A6F1A73-6A0F-9DFB-F088-F68CE6F3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187" y="2199323"/>
            <a:ext cx="42862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0D3624-DAAD-2FEF-5060-51FA3D886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00" y="1181100"/>
            <a:ext cx="11109928" cy="5056212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r>
              <a:rPr lang="fr-BE" i="1" dirty="0"/>
              <a:t>On se permet une critique ?</a:t>
            </a:r>
          </a:p>
          <a:p>
            <a:endParaRPr lang="fr-BE" dirty="0"/>
          </a:p>
          <a:p>
            <a:r>
              <a:rPr lang="fr-BE" dirty="0"/>
              <a:t>- Meilleure évaluation des risques</a:t>
            </a:r>
          </a:p>
          <a:p>
            <a:r>
              <a:rPr lang="fr-BE" dirty="0"/>
              <a:t>- Tourner la page</a:t>
            </a:r>
          </a:p>
          <a:p>
            <a:r>
              <a:rPr lang="fr-BE" dirty="0"/>
              <a:t>- Dépénalisation de la fraude fiscale simple (?!)</a:t>
            </a:r>
          </a:p>
          <a:p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D77AE1-C028-813C-A64A-8B3AD38950A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7D5542-181D-5AB9-4AEC-DBE1AF9114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9BBE31-3D07-00B3-467C-318D04AF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747" y="1790514"/>
            <a:ext cx="2682472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4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23E6B-6DDF-4A0C-8C96-680F0710E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Merci pour </a:t>
            </a:r>
            <a:r>
              <a:rPr lang="en-US" dirty="0" err="1"/>
              <a:t>votre</a:t>
            </a:r>
            <a:r>
              <a:rPr lang="en-US" dirty="0"/>
              <a:t>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2DEDA6-6AE8-4BEC-A4E2-9E164929D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0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6F4E96-794F-4231-A720-52B003532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fr-FR" sz="800">
                <a:solidFill>
                  <a:srgbClr val="1E7BBE">
                    <a:lumMod val="40000"/>
                    <a:lumOff val="6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solidFill>
                <a:srgbClr val="1E7BBE">
                  <a:lumMod val="40000"/>
                  <a:lumOff val="6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C9B1AC-0742-4C5C-BE6B-0A8A638EA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5600" y="1916832"/>
            <a:ext cx="7545760" cy="2592288"/>
          </a:xfrm>
        </p:spPr>
        <p:txBody>
          <a:bodyPr>
            <a:norm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Contexte : Le blanchiment et la prévention du blanchiment</a:t>
            </a:r>
          </a:p>
          <a:p>
            <a:r>
              <a:rPr lang="fr-BE" sz="2000" dirty="0">
                <a:solidFill>
                  <a:schemeClr val="bg1"/>
                </a:solidFill>
              </a:rPr>
              <a:t>Pourquoi les transferts de fonds effectues par des particuliers posent-ils problème ?</a:t>
            </a:r>
          </a:p>
          <a:p>
            <a:r>
              <a:rPr lang="fr-BE" sz="2000" dirty="0">
                <a:solidFill>
                  <a:schemeClr val="bg1"/>
                </a:solidFill>
              </a:rPr>
              <a:t>La circulaire BNB du 8 juin 2021</a:t>
            </a:r>
          </a:p>
          <a:p>
            <a:r>
              <a:rPr lang="fr-BE" sz="2000" dirty="0">
                <a:solidFill>
                  <a:schemeClr val="bg1"/>
                </a:solidFill>
              </a:rPr>
              <a:t>Et à l’avenir ?</a:t>
            </a:r>
          </a:p>
        </p:txBody>
      </p:sp>
    </p:spTree>
    <p:extLst>
      <p:ext uri="{BB962C8B-B14F-4D97-AF65-F5344CB8AC3E}">
        <p14:creationId xmlns:p14="http://schemas.microsoft.com/office/powerpoint/2010/main" val="136291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140D9-EDB8-9720-3A72-1B36BA5B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3A7ABB-5C99-E9EF-975B-A8E0C6C3B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que le blanchiment de capitaux ?</a:t>
            </a:r>
            <a:endParaRPr lang="fr-B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manière synthétique, le blanchiment de capitaux consiste à manipuler des avoirs acquis de manière illicite (le produit d’une infraction) afin d’en dissimuler l’origine et finalement, de les réintégrer dans l’économie réelle.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B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B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En Belgique, le blanchiment est sanctionné pénalement (505 du CP)</a:t>
            </a:r>
            <a:endParaRPr lang="fr-B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B7FC4A-3C18-53BD-9073-6529C24A10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  <a:cs typeface="Arial" pitchFamily="34" charset="0"/>
              </a:rPr>
              <a:t>AFER Europe + - 03.06.2024</a:t>
            </a:r>
            <a:endParaRPr lang="nl-BE" dirty="0">
              <a:solidFill>
                <a:prstClr val="black">
                  <a:tint val="75000"/>
                </a:prstClr>
              </a:solidFill>
              <a:latin typeface="Arial"/>
              <a:cs typeface="Arial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ED9B89-B4C8-F6DD-50BA-1A7F7856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0" y="664346"/>
            <a:ext cx="11023176" cy="61793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010DE1C-0DEC-F956-49D4-9A65B5B03698}"/>
              </a:ext>
            </a:extLst>
          </p:cNvPr>
          <p:cNvSpPr/>
          <p:nvPr/>
        </p:nvSpPr>
        <p:spPr>
          <a:xfrm>
            <a:off x="2019068" y="2376313"/>
            <a:ext cx="1080120" cy="455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BE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CC6E4FC2-5663-69E6-1105-8A6A237BA4D5}"/>
              </a:ext>
            </a:extLst>
          </p:cNvPr>
          <p:cNvSpPr/>
          <p:nvPr/>
        </p:nvSpPr>
        <p:spPr>
          <a:xfrm>
            <a:off x="2715768" y="3035808"/>
            <a:ext cx="2651760" cy="769693"/>
          </a:xfrm>
          <a:prstGeom prst="wedgeRoundRectCallout">
            <a:avLst>
              <a:gd name="adj1" fmla="val -46005"/>
              <a:gd name="adj2" fmla="val -72933"/>
              <a:gd name="adj3" fmla="val 16667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chemeClr val="bg1"/>
                </a:solidFill>
              </a:rPr>
              <a:t>Toute infraction ! </a:t>
            </a:r>
          </a:p>
        </p:txBody>
      </p:sp>
    </p:spTree>
    <p:extLst>
      <p:ext uri="{BB962C8B-B14F-4D97-AF65-F5344CB8AC3E}">
        <p14:creationId xmlns:p14="http://schemas.microsoft.com/office/powerpoint/2010/main" val="260535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94E69-B07C-10E2-B206-8C27E72B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6E05E1-FE40-288F-194B-AEE7FFBAC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777" y="1118915"/>
            <a:ext cx="8332446" cy="4620171"/>
          </a:xfrm>
        </p:spPr>
        <p:txBody>
          <a:bodyPr/>
          <a:lstStyle/>
          <a:p>
            <a:pPr algn="ctr"/>
            <a:r>
              <a:rPr lang="fr-BE" b="1" dirty="0"/>
              <a:t>La répression pénale est-elle efficace ? </a:t>
            </a:r>
            <a:endParaRPr lang="fr-BE" dirty="0"/>
          </a:p>
          <a:p>
            <a:pPr algn="ctr"/>
            <a:r>
              <a:rPr lang="fr-BE" sz="2000" dirty="0"/>
              <a:t>OUI !</a:t>
            </a:r>
          </a:p>
          <a:p>
            <a:pPr algn="ctr"/>
            <a:endParaRPr lang="fr-BE" dirty="0"/>
          </a:p>
          <a:p>
            <a:pPr algn="ctr"/>
            <a:r>
              <a:rPr lang="fr-BE" dirty="0"/>
              <a:t>MAIS …</a:t>
            </a:r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Système préventif </a:t>
            </a:r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0AC465-1B64-71C4-FD30-4B8F3FC554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>
                <a:solidFill>
                  <a:prstClr val="black">
                    <a:tint val="75000"/>
                  </a:prstClr>
                </a:solidFill>
                <a:latin typeface="Arial"/>
                <a:cs typeface="Arial" pitchFamily="34" charset="0"/>
              </a:rPr>
              <a:t>AFER Europe + - 03.06.2024</a:t>
            </a:r>
            <a:endParaRPr lang="nl-BE" dirty="0">
              <a:solidFill>
                <a:prstClr val="black">
                  <a:tint val="75000"/>
                </a:prstClr>
              </a:solidFill>
              <a:latin typeface="Arial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0AAE62-438B-DD23-4B6F-39DE127BA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544" y="2687196"/>
            <a:ext cx="1483608" cy="14836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589FC38-09D5-7DB9-0B06-1D8A5596B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223" y="4847068"/>
            <a:ext cx="1374649" cy="9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3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C8074-75FF-843B-F08A-DC9BC7F9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458CBD-00CE-BE8F-7A72-A1DAC6CEA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000" y="836713"/>
            <a:ext cx="8332446" cy="5340251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Qu’est-ce que la loi préventive du blanchiment (et de financement du terrorisme) ?</a:t>
            </a:r>
          </a:p>
          <a:p>
            <a:pPr algn="ctr"/>
            <a:r>
              <a:rPr lang="fr-FR" b="1" dirty="0"/>
              <a:t> </a:t>
            </a:r>
          </a:p>
          <a:p>
            <a:pPr algn="just"/>
            <a:r>
              <a:rPr lang="fr-FR" dirty="0"/>
              <a:t>La législation préventive du blanchiment vise à imposer aux entités qui y sont assujetties (banques, compagnies d’assurance, mais également agents immobiliers, notaires, comptables, </a:t>
            </a:r>
            <a:r>
              <a:rPr lang="fr-FR" dirty="0" err="1"/>
              <a:t>etc</a:t>
            </a:r>
            <a:r>
              <a:rPr lang="fr-FR" dirty="0"/>
              <a:t>) de signaler à l’autorité compétente (« la CTIF ») les opérations financières dans lesquelles elles interviennent et qui font naître dans leur chef un soupçon de blanchiment du produit d’une infraction.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500EE6-38F8-2065-B276-2AAA2BD2A5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>
                <a:solidFill>
                  <a:prstClr val="black">
                    <a:tint val="75000"/>
                  </a:prstClr>
                </a:solidFill>
                <a:latin typeface="Arial"/>
                <a:cs typeface="Arial" pitchFamily="34" charset="0"/>
              </a:rPr>
              <a:t>AFER Europe + - 03.06.2024</a:t>
            </a:r>
            <a:endParaRPr lang="nl-BE" dirty="0">
              <a:solidFill>
                <a:prstClr val="black">
                  <a:tint val="75000"/>
                </a:prstClr>
              </a:solidFill>
              <a:latin typeface="Arial"/>
              <a:cs typeface="Arial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2929DE-E1D7-DA13-CB98-915CDA667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516" y="3299762"/>
            <a:ext cx="2088232" cy="180603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7152662-CA3D-ED38-4574-BFAD8B8F6F71}"/>
              </a:ext>
            </a:extLst>
          </p:cNvPr>
          <p:cNvSpPr/>
          <p:nvPr/>
        </p:nvSpPr>
        <p:spPr>
          <a:xfrm>
            <a:off x="4980434" y="2348881"/>
            <a:ext cx="1080120" cy="455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BE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957C25-038E-1606-0EE8-EFD816E0EA93}"/>
              </a:ext>
            </a:extLst>
          </p:cNvPr>
          <p:cNvSpPr txBox="1"/>
          <p:nvPr/>
        </p:nvSpPr>
        <p:spPr>
          <a:xfrm>
            <a:off x="3241610" y="3245629"/>
            <a:ext cx="2664296" cy="19143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fr-BE" sz="1100" i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Toutes « infractions » ?</a:t>
            </a:r>
          </a:p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fr-BE" sz="1100" i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fr-BE" sz="1100" i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BE" sz="1100" i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lutter contre la criminalité la plus grave (terrorisme; criminalité organisée; trafic illicite de stupéfiants, d'armes ; d'êtres humains; </a:t>
            </a:r>
            <a:r>
              <a:rPr lang="fr-BE" sz="1100" i="1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fr-BE" sz="1100" i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fr-BE" sz="1100" b="1" i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BE" sz="1100" b="1" i="1" u="sng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à la fraude fiscale grave, organisée ou non.</a:t>
            </a:r>
            <a:endParaRPr lang="fr-BE" sz="1100" i="1" dirty="0">
              <a:solidFill>
                <a:prstClr val="black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endParaRPr lang="fr-BE" sz="1600" dirty="0" err="1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11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89409-1455-1CFA-5062-9363BF40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183468-4223-1E8A-BDA8-D5B9E60F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000" y="980729"/>
            <a:ext cx="8332446" cy="5196235"/>
          </a:xfrm>
        </p:spPr>
        <p:txBody>
          <a:bodyPr/>
          <a:lstStyle/>
          <a:p>
            <a:pPr algn="just"/>
            <a:r>
              <a:rPr lang="fr-FR" dirty="0"/>
              <a:t>Le système préventif se fonde sur une </a:t>
            </a:r>
            <a:r>
              <a:rPr lang="fr-FR" b="1" dirty="0"/>
              <a:t>approche basée sur les risques</a:t>
            </a:r>
            <a:r>
              <a:rPr lang="fr-FR" dirty="0"/>
              <a:t>: </a:t>
            </a:r>
          </a:p>
          <a:p>
            <a:endParaRPr lang="fr-BE" dirty="0"/>
          </a:p>
          <a:p>
            <a:endParaRPr lang="fr-BE" dirty="0"/>
          </a:p>
          <a:p>
            <a:r>
              <a:rPr lang="fr-BE" b="1" dirty="0"/>
              <a:t>Niveau de risque: </a:t>
            </a:r>
            <a:r>
              <a:rPr lang="fr-BE" dirty="0"/>
              <a:t>				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b="1" dirty="0">
                <a:sym typeface="Wingdings" panose="05000000000000000000" pitchFamily="2" charset="2"/>
              </a:rPr>
              <a:t>niveau de vigilance: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>
                <a:sym typeface="Wingdings" panose="05000000000000000000" pitchFamily="2" charset="2"/>
              </a:rPr>
              <a:t>Élevé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>
                <a:sym typeface="Wingdings" panose="05000000000000000000" pitchFamily="2" charset="2"/>
              </a:rPr>
              <a:t>moyen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>
                <a:sym typeface="Wingdings" panose="05000000000000000000" pitchFamily="2" charset="2"/>
              </a:rPr>
              <a:t>faible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DA7A1E-F075-8DDF-0480-B313687C4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>
                <a:solidFill>
                  <a:prstClr val="black">
                    <a:tint val="75000"/>
                  </a:prstClr>
                </a:solidFill>
                <a:latin typeface="Arial"/>
                <a:cs typeface="Arial" pitchFamily="34" charset="0"/>
              </a:rPr>
              <a:t>AFER Europe + - 03.06.2024</a:t>
            </a:r>
            <a:endParaRPr lang="nl-BE" dirty="0">
              <a:solidFill>
                <a:prstClr val="black">
                  <a:tint val="7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Flèche : haut 4">
            <a:extLst>
              <a:ext uri="{FF2B5EF4-FFF2-40B4-BE49-F238E27FC236}">
                <a16:creationId xmlns:a16="http://schemas.microsoft.com/office/drawing/2014/main" id="{365E7CFB-25E8-FB7B-84BB-33E7E1CD9C39}"/>
              </a:ext>
            </a:extLst>
          </p:cNvPr>
          <p:cNvSpPr/>
          <p:nvPr/>
        </p:nvSpPr>
        <p:spPr>
          <a:xfrm>
            <a:off x="4007768" y="1916832"/>
            <a:ext cx="360040" cy="360040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BE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B8846650-DC19-DB04-E82F-32B0527668C9}"/>
              </a:ext>
            </a:extLst>
          </p:cNvPr>
          <p:cNvSpPr/>
          <p:nvPr/>
        </p:nvSpPr>
        <p:spPr>
          <a:xfrm>
            <a:off x="7536160" y="1916832"/>
            <a:ext cx="360040" cy="360040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BE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8EEB4E-6F26-E2AF-8FB0-F00E52838DBE}"/>
              </a:ext>
            </a:extLst>
          </p:cNvPr>
          <p:cNvSpPr txBox="1"/>
          <p:nvPr/>
        </p:nvSpPr>
        <p:spPr>
          <a:xfrm>
            <a:off x="8038054" y="2132856"/>
            <a:ext cx="22428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45720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prstClr val="black"/>
                </a:solidFill>
                <a:latin typeface="Arial"/>
              </a:rPr>
              <a:t>Identification/ vérification de l’identité des clients, mandataires, UBO; </a:t>
            </a:r>
          </a:p>
          <a:p>
            <a:pPr marL="171450" indent="-171450" algn="just" defTabSz="45720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prstClr val="black"/>
                </a:solidFill>
                <a:latin typeface="Arial"/>
              </a:rPr>
              <a:t>vigilance constante à l’égard des relations d’affaires avec les clients et des transactions conclues. </a:t>
            </a:r>
          </a:p>
          <a:p>
            <a:pPr marL="171450" indent="-171450" algn="just" defTabSz="45720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prstClr val="black"/>
                </a:solidFill>
                <a:latin typeface="Arial"/>
              </a:rPr>
              <a:t>analyser les opérations atypiques des clients </a:t>
            </a:r>
          </a:p>
          <a:p>
            <a:pPr marL="171450" indent="-171450" algn="just" defTabSz="45720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prstClr val="black"/>
                </a:solidFill>
                <a:latin typeface="Arial"/>
              </a:rPr>
              <a:t>Le cas échéant, déclaration de soupçon</a:t>
            </a:r>
            <a:endParaRPr lang="fr-BE" sz="1600" dirty="0" err="1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6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ED930-4F6A-244F-A8E2-173FC992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719ED-AB2F-EA4F-5B05-E378F7DB1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La correcte mise en œuvre de ces obligations par les assujettis est vérifiée par des autorités de contrôle :</a:t>
            </a:r>
          </a:p>
          <a:p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Sociétés de bourse, banques, les entreprises d'assurance de droit belge qui disposent de l'agrément pour exercer les activités d'assurance-vie </a:t>
            </a:r>
            <a:r>
              <a:rPr lang="fr-BE" dirty="0" err="1"/>
              <a:t>etc</a:t>
            </a:r>
            <a:r>
              <a:rPr lang="fr-BE" dirty="0"/>
              <a:t> </a:t>
            </a:r>
            <a:r>
              <a:rPr lang="fr-BE" dirty="0">
                <a:sym typeface="Wingdings" panose="05000000000000000000" pitchFamily="2" charset="2"/>
              </a:rPr>
              <a:t>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Les intermédiaires d’assurance, les banques de change, </a:t>
            </a:r>
            <a:r>
              <a:rPr lang="fr-BE" dirty="0" err="1"/>
              <a:t>etc</a:t>
            </a:r>
            <a:r>
              <a:rPr lang="fr-BE" dirty="0"/>
              <a:t> </a:t>
            </a:r>
            <a:r>
              <a:rPr lang="fr-BE" dirty="0">
                <a:sym typeface="Wingdings" panose="05000000000000000000" pitchFamily="2" charset="2"/>
              </a:rPr>
              <a:t>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C76739-BF20-593A-E2E6-58E8FDFA2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>
                <a:solidFill>
                  <a:prstClr val="black">
                    <a:tint val="75000"/>
                  </a:prstClr>
                </a:solidFill>
                <a:latin typeface="Arial"/>
                <a:cs typeface="Arial" pitchFamily="34" charset="0"/>
              </a:rPr>
              <a:t>AFER Europe + - 03.06.2024</a:t>
            </a:r>
            <a:endParaRPr lang="nl-BE" dirty="0">
              <a:solidFill>
                <a:prstClr val="black">
                  <a:tint val="75000"/>
                </a:prstClr>
              </a:solidFill>
              <a:latin typeface="Arial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5566A7-934D-7D34-06B6-7845F2F4A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2831889"/>
            <a:ext cx="4139952" cy="10349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041EC0-707B-2923-09C7-5D6B43297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491" y="5092542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494096-B810-BA21-2B21-F69AACC1EEC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F38929-4AA3-522D-F86F-54D7D91A62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D82B87D2-DE6E-467F-B36C-9BFD32C5F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388" y="1066800"/>
            <a:ext cx="10971212" cy="914400"/>
          </a:xfrm>
        </p:spPr>
        <p:txBody>
          <a:bodyPr/>
          <a:lstStyle/>
          <a:p>
            <a:r>
              <a:rPr lang="fr-BE" dirty="0"/>
              <a:t>B. Pourquoi les transferts de fonds effectués par des particuliers posent-ils problème ? </a:t>
            </a:r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BD73E45D-3A86-D589-5326-EF6D5361E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258" y="2276475"/>
            <a:ext cx="6931422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0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E5D93E-92DF-40D4-A397-53D0854F7D0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z="800">
                <a:solidFill>
                  <a:prstClr val="black">
                    <a:tint val="7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AFER Europe + - 03.06.2024</a:t>
            </a:r>
            <a:endParaRPr lang="fr-BE" sz="800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5E19A3-A8CB-224E-52AE-112A18106F99}"/>
              </a:ext>
            </a:extLst>
          </p:cNvPr>
          <p:cNvSpPr txBox="1"/>
          <p:nvPr/>
        </p:nvSpPr>
        <p:spPr>
          <a:xfrm>
            <a:off x="2423592" y="1403169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fr-FR" sz="1600" dirty="0">
              <a:solidFill>
                <a:prstClr val="black"/>
              </a:solidFill>
              <a:latin typeface="Arial"/>
            </a:endParaRPr>
          </a:p>
          <a:p>
            <a:pPr defTabSz="457200"/>
            <a:endParaRPr lang="fr-FR" sz="1600" dirty="0">
              <a:solidFill>
                <a:prstClr val="black"/>
              </a:solidFill>
              <a:latin typeface="Arial"/>
            </a:endParaRPr>
          </a:p>
          <a:p>
            <a:pPr defTabSz="457200"/>
            <a:r>
              <a:rPr lang="fr-FR" sz="1600" dirty="0">
                <a:solidFill>
                  <a:prstClr val="black"/>
                </a:solidFill>
                <a:latin typeface="Arial"/>
              </a:rPr>
              <a:t>ET … La théorie des DLU « partielles »</a:t>
            </a:r>
          </a:p>
          <a:p>
            <a:pPr defTabSz="457200"/>
            <a:endParaRPr lang="fr-FR" sz="1600" dirty="0">
              <a:solidFill>
                <a:prstClr val="black"/>
              </a:solidFill>
              <a:latin typeface="Arial"/>
            </a:endParaRPr>
          </a:p>
          <a:p>
            <a:pPr defTabSz="457200"/>
            <a:endParaRPr lang="fr-FR" sz="1600" dirty="0">
              <a:solidFill>
                <a:prstClr val="black"/>
              </a:solidFill>
              <a:latin typeface="Arial"/>
            </a:endParaRPr>
          </a:p>
          <a:p>
            <a:pPr defTabSz="457200"/>
            <a:endParaRPr lang="fr-BE" sz="1600" dirty="0">
              <a:solidFill>
                <a:prstClr val="black"/>
              </a:solidFill>
              <a:latin typeface="Arial"/>
            </a:endParaRPr>
          </a:p>
          <a:p>
            <a:pPr defTabSz="457200"/>
            <a:endParaRPr lang="fr-BE" sz="1600" dirty="0" err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1841449-D76C-D6A3-0C46-82D2185E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568" y="2597714"/>
            <a:ext cx="4842851" cy="27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17801"/>
      </p:ext>
    </p:extLst>
  </p:cSld>
  <p:clrMapOvr>
    <a:masterClrMapping/>
  </p:clrMapOvr>
</p:sld>
</file>

<file path=ppt/theme/theme1.xml><?xml version="1.0" encoding="utf-8"?>
<a:theme xmlns:a="http://schemas.openxmlformats.org/drawingml/2006/main" name="1. Titre  et Chapitre">
  <a:themeElements>
    <a:clrScheme name="TETRA LA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7BBE"/>
      </a:accent1>
      <a:accent2>
        <a:srgbClr val="FAAF25"/>
      </a:accent2>
      <a:accent3>
        <a:srgbClr val="00A791"/>
      </a:accent3>
      <a:accent4>
        <a:srgbClr val="E8572F"/>
      </a:accent4>
      <a:accent5>
        <a:srgbClr val="8770B4"/>
      </a:accent5>
      <a:accent6>
        <a:srgbClr val="B5C583"/>
      </a:accent6>
      <a:hlink>
        <a:srgbClr val="1E7BBE"/>
      </a:hlink>
      <a:folHlink>
        <a:srgbClr val="1E7BBE"/>
      </a:folHlink>
    </a:clrScheme>
    <a:fontScheme name="TETRA LA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06B1EAAD-1ADA-43B6-9602-6AFDB05B9010}" vid="{7ED5EF94-C8F4-49F8-ABCC-6CD31294ABC0}"/>
    </a:ext>
  </a:extLst>
</a:theme>
</file>

<file path=ppt/theme/theme2.xml><?xml version="1.0" encoding="utf-8"?>
<a:theme xmlns:a="http://schemas.openxmlformats.org/drawingml/2006/main" name="2. Contenus et Plan de présentation">
  <a:themeElements>
    <a:clrScheme name="TETRA LA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7BBE"/>
      </a:accent1>
      <a:accent2>
        <a:srgbClr val="FAAF25"/>
      </a:accent2>
      <a:accent3>
        <a:srgbClr val="00A791"/>
      </a:accent3>
      <a:accent4>
        <a:srgbClr val="E8572F"/>
      </a:accent4>
      <a:accent5>
        <a:srgbClr val="8770B4"/>
      </a:accent5>
      <a:accent6>
        <a:srgbClr val="B5C583"/>
      </a:accent6>
      <a:hlink>
        <a:srgbClr val="1E7BBE"/>
      </a:hlink>
      <a:folHlink>
        <a:srgbClr val="1E7BBE"/>
      </a:folHlink>
    </a:clrScheme>
    <a:fontScheme name="TETRA LA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" id="{06B1EAAD-1ADA-43B6-9602-6AFDB05B9010}" vid="{32167F11-A3F6-4541-A66E-91CEB35A003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712</Words>
  <Application>Microsoft Office PowerPoint</Application>
  <PresentationFormat>Grand écran</PresentationFormat>
  <Paragraphs>143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Symbol</vt:lpstr>
      <vt:lpstr>Wingdings</vt:lpstr>
      <vt:lpstr>1. Titre  et Chapitre</vt:lpstr>
      <vt:lpstr>2. Contenus et Plan de présentation</vt:lpstr>
      <vt:lpstr>La législation anti-blanchiment : entre le marteau et l’enclume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B. Pourquoi les transferts de fonds effectués par des particuliers posent-ils problème ? </vt:lpstr>
      <vt:lpstr>Présentation PowerPoint</vt:lpstr>
      <vt:lpstr>Présentation PowerPoint</vt:lpstr>
      <vt:lpstr>Présentation PowerPoint</vt:lpstr>
      <vt:lpstr>C. La circulaire BNB du 8 juin 2021</vt:lpstr>
      <vt:lpstr>Présentation PowerPoint</vt:lpstr>
      <vt:lpstr>D. Et à l’avenir</vt:lpstr>
      <vt:lpstr>Présentation PowerPoint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législation anti-blanchiment : entre le marteau et l’enclume</dc:title>
  <dc:creator>Pauline Maufort</dc:creator>
  <cp:lastModifiedBy>Pauline Maufort</cp:lastModifiedBy>
  <cp:revision>1</cp:revision>
  <dcterms:created xsi:type="dcterms:W3CDTF">2024-05-24T14:03:49Z</dcterms:created>
  <dcterms:modified xsi:type="dcterms:W3CDTF">2024-05-24T15:00:59Z</dcterms:modified>
</cp:coreProperties>
</file>